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9"/>
  </p:notesMasterIdLst>
  <p:sldIdLst>
    <p:sldId id="256" r:id="rId2"/>
    <p:sldId id="258" r:id="rId3"/>
    <p:sldId id="294" r:id="rId4"/>
    <p:sldId id="259" r:id="rId5"/>
    <p:sldId id="296" r:id="rId6"/>
    <p:sldId id="297" r:id="rId7"/>
    <p:sldId id="299" r:id="rId8"/>
    <p:sldId id="300" r:id="rId9"/>
    <p:sldId id="301" r:id="rId10"/>
    <p:sldId id="302" r:id="rId11"/>
    <p:sldId id="303" r:id="rId12"/>
    <p:sldId id="304" r:id="rId13"/>
    <p:sldId id="306" r:id="rId14"/>
    <p:sldId id="307" r:id="rId15"/>
    <p:sldId id="308" r:id="rId16"/>
    <p:sldId id="298" r:id="rId17"/>
    <p:sldId id="305" r:id="rId18"/>
    <p:sldId id="295" r:id="rId19"/>
    <p:sldId id="266" r:id="rId20"/>
    <p:sldId id="261" r:id="rId21"/>
    <p:sldId id="262" r:id="rId22"/>
    <p:sldId id="263" r:id="rId23"/>
    <p:sldId id="264" r:id="rId24"/>
    <p:sldId id="270" r:id="rId25"/>
    <p:sldId id="272" r:id="rId26"/>
    <p:sldId id="273" r:id="rId27"/>
    <p:sldId id="274" r:id="rId28"/>
    <p:sldId id="275" r:id="rId29"/>
    <p:sldId id="276" r:id="rId30"/>
    <p:sldId id="278" r:id="rId31"/>
    <p:sldId id="280" r:id="rId32"/>
    <p:sldId id="285" r:id="rId33"/>
    <p:sldId id="286" r:id="rId34"/>
    <p:sldId id="288" r:id="rId35"/>
    <p:sldId id="289" r:id="rId36"/>
    <p:sldId id="291" r:id="rId37"/>
    <p:sldId id="260" r:id="rId38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>
        <p:scale>
          <a:sx n="66" d="100"/>
          <a:sy n="66" d="100"/>
        </p:scale>
        <p:origin x="-636" y="-72"/>
      </p:cViewPr>
      <p:guideLst>
        <p:guide orient="horz" pos="2160"/>
        <p:guide pos="2880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208ECF3D-AF2C-4069-B237-4BAF0939ED79}" type="datetimeFigureOut">
              <a:rPr lang="fa-IR" smtClean="0"/>
              <a:t>16/12/33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7CE6A01-E13B-473C-8ABF-F7269B263F2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82345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CE6A01-E13B-473C-8ABF-F7269B263F2A}" type="slidenum">
              <a:rPr lang="fa-IR" smtClean="0"/>
              <a:t>34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5121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16/12/33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48979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16/12/33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9885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16/12/33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30027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16/12/33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28491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16/12/33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07946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16/12/33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16344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16/12/33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2024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16/12/33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29481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16/12/33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67169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16/12/33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39447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t>16/12/33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30872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5EC1A-6FB2-467E-B722-84B4BA641F3A}" type="datetimeFigureOut">
              <a:rPr lang="fa-IR" smtClean="0"/>
              <a:t>16/12/33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40878-3ACE-4F28-AD98-19145A07B0E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6117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4930" y="476672"/>
            <a:ext cx="7056784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500" b="1" dirty="0" smtClean="0">
                <a:cs typeface="Nazanin Mazar" pitchFamily="2" charset="-78"/>
              </a:rPr>
              <a:t>مقالات</a:t>
            </a:r>
            <a:endParaRPr lang="fa-IR" sz="8800" dirty="0">
              <a:cs typeface="Nazanin Mazar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4930" y="2492896"/>
            <a:ext cx="7062201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fa-IR" sz="3200" dirty="0" smtClean="0">
                <a:cs typeface="Nazanin Mazar" pitchFamily="2" charset="-78"/>
              </a:rPr>
              <a:t> روزنامه‌ها: ۱۸ مقاله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a-IR" sz="3200" dirty="0" smtClean="0">
                <a:cs typeface="Nazanin Mazar" pitchFamily="2" charset="-78"/>
              </a:rPr>
              <a:t> مجلات: ۱۸ مقاله</a:t>
            </a:r>
            <a:endParaRPr lang="fa-IR" sz="32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7794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80774"/>
              </p:ext>
            </p:extLst>
          </p:nvPr>
        </p:nvGraphicFramePr>
        <p:xfrm>
          <a:off x="457200" y="2673318"/>
          <a:ext cx="8229600" cy="269519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ايران۸۴-۵۳۲۸۷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ع‍طاي‍ي‌، م‍ح‍م‍دآص‍ف‌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م‍ب‍اه‍ل‍ه‌، س‍ن‍د پ‍ي‍روزي‌ اس‍لام‌ و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ف‍ض‍ي‍ل‍ت‌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اه‍ل‌ ب‍ي‍ت‌ (ص‌)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ع‍طاي‍ي‌، م‍ح‍م‍دآص‍ف‌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ک‍ي‍ه‍ان‌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(۴ ب‍ه‍م‍ن‌ ۱۳۸۴): ص‌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م‍س‍ي‍ح‍ي‍ان‌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م‍ح‍م‍د (ص‌)، پ‍ي‍ام‍ب‍ر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ع‍ل‍ي‌ب‍ن‌اب‍ي‍طال‍ب‌ (ع‌)، ام‍ام‌ اول‌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9031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759003"/>
              </p:ext>
            </p:extLst>
          </p:nvPr>
        </p:nvGraphicFramePr>
        <p:xfrm>
          <a:off x="457200" y="2673318"/>
          <a:ext cx="8229600" cy="269519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ص‍اح‍ب‍ي‌، م‍س‍ل‍م‌،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۱۳۳۲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مباهله، معجزه‌اي بزرگ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/مسلم صاحبي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کيهان،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۳ دي ۱۳۸۷ : ص 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م‍ح‍م‍د(ص)، پيامبر اسلام، ‏‫۵۳ قبل از هجرت -‏ ۱۱ق.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ق‍رآن‌[۲]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م‍س‍ي‍ح‍ي‍ان‌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699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898402"/>
              </p:ext>
            </p:extLst>
          </p:nvPr>
        </p:nvGraphicFramePr>
        <p:xfrm>
          <a:off x="457200" y="2276697"/>
          <a:ext cx="8229600" cy="359359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4603"/>
                <a:gridCol w="411562"/>
                <a:gridCol w="6173435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عبدلي، صغري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مباهله؛ اثبات حقانيت پيامبر(ص) و اهل بيت(ع)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/صغري عبدلي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کيهان،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۱۹ آذر ۱۳۸۸ : ص 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علي‌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 ابي‌طالب(ع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)، امام اول، ‏‫‏‫۲۳ قبل از هجرت - ‏۴۰ ق.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م‍ح‍م‍د(ص)، پيامبر اسلام، ‏‫۵۳ قبل از هجرت -‏ ۱۱ق.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اهل‌بيت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م‍س‍ي‍ح‍ي‍ان‌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اس‍لام‌[۲]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م‍س‍ل‍م‍ان‍ان‌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دي‍ن‌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476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484795"/>
              </p:ext>
            </p:extLst>
          </p:nvPr>
        </p:nvGraphicFramePr>
        <p:xfrm>
          <a:off x="457200" y="2805525"/>
          <a:ext cx="8229600" cy="239572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ميرخليلي، جواد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 و فضيلت اهل بيت پيامبر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/جواد ميرخليلي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جام‌جم،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۵ دي ۱۳۸۷ : ص ۱۱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م‍ح‍م‍د(ص)، پيامبر اسلام، ‏‫۵۳ قبل از هجرت -‏ ۱۱ق.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اهل‌بيت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854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5217587"/>
              </p:ext>
            </p:extLst>
          </p:nvPr>
        </p:nvGraphicFramePr>
        <p:xfrm>
          <a:off x="470368" y="2805525"/>
          <a:ext cx="8203265" cy="239572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0653"/>
                <a:gridCol w="410163"/>
                <a:gridCol w="6152449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ايران۷۸-۲۵۳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ح‍س‍ي‍ن‍ي‌اع‍لاي‍ي‌، م‍ح‍م‍دن‍اص‍ر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م‍ب‍اه‍ل‍ه‌، ات‍ف‍اق‍ي‌ ش‍گ‍ف‍ت‌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 ح‍س‍ي‍ن‍ي‌اع‍لاي‍ي‌، م‍ح‍م‍دن‍اص‍ر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ک‍ي‍ه‍ان‌،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(۲۲ ف‍روردي‍ن‌ ۱۳۷۸): ص‌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در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م‍ح‍م‍د(ص‌)، پ‍ي‍ام‍ب‍ر اس‍لام‌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1687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9234741"/>
              </p:ext>
            </p:extLst>
          </p:nvPr>
        </p:nvGraphicFramePr>
        <p:xfrm>
          <a:off x="457200" y="2673318"/>
          <a:ext cx="8229600" cy="269519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صادقي‌بهمني، سهند،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۱۳۵۹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 امام حسن (ع) ، در ولادت مجتباي اهل بيت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/سهند صادقي بهمني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همشهري،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۱۴ شهريور ۱۳۸۸ : ص ۱۳، ۱۶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ح‍س‍ن‌ب‍ن‌ ع‍ل‍ي‌(ع)، ام‍ام‌ دوم‌، ‏‫۳ ‏- ‏۵۰ق.‏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ق‍رآن‌[۱]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ت‍اري‍خ‌‌ ن‍گ‍اران‌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ام‍ام‍ان‌[۱]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7499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524226"/>
              </p:ext>
            </p:extLst>
          </p:nvPr>
        </p:nvGraphicFramePr>
        <p:xfrm>
          <a:off x="457200" y="2716371"/>
          <a:ext cx="8229600" cy="299466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ايران۸۴-۴۵۴۴۹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ج‍لادت‍ي‌م‍وس‍وي‌، م‍ه‍دي‌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غ‍دي‍ر، ت‍رس‍ي‍م‌ خ‍ط ه‍داي‍ت‌ ت‍ا ق‍ي‍ام‍ت‌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 ج‍لادت‍ي‌م‍وس‍وي‌، م‍ه‍دي‌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اطلاع‍ات‌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(۲۸ دي‌ ۱۳۸۴): ص‌ ۴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ض‍م‍ي‍م‍ه‌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ع‍ي‍د غ‍دي‍ر خ‍م‌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ام‍ام‍ت‌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اح‍ادي‍ث‌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ع‍ل‍ي‌ب‍ن‌اب‍ي‍طال‍ب‌(ع‌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)، ام‍ام‌ اول‌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ت‍ش‍ي‍ع‌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72628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284460"/>
              </p:ext>
            </p:extLst>
          </p:nvPr>
        </p:nvGraphicFramePr>
        <p:xfrm>
          <a:off x="457200" y="2805525"/>
          <a:ext cx="8229600" cy="239572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بازيابي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۸۵-۳۸۶۵۰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فغاني، عباس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 مباهات مسلمين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/عباس فغاني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رسالت،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۲۴ دي ۱۳۸۵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: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ص ۱۹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علي‌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</a:t>
                      </a:r>
                      <a:r>
                        <a:rPr lang="fa-IR" sz="1600" baseline="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ابيطالب(ع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)، امام اول، ۲۳ قبل از هجرت ـ ۴۰ق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محمد (ص)، پيامبر اسلام، ۵۳ قبل از هجرت، - ۱۱ق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025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160215"/>
              </p:ext>
            </p:extLst>
          </p:nvPr>
        </p:nvGraphicFramePr>
        <p:xfrm>
          <a:off x="457200" y="3069939"/>
          <a:ext cx="8229600" cy="179679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ايران۷۸-۱۰۴۶۵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ح‍ض‍رت‌ زه‍را(س‌) و آي‍ه‌ 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ک‍ي‍ه‍ان‌،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(۲ ش‍ه‍ري‍ور ۱۳۷۸): ص‌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ف‍اطم‍ه‌زه‍را(س‌)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914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081033"/>
              </p:ext>
            </p:extLst>
          </p:nvPr>
        </p:nvGraphicFramePr>
        <p:xfrm>
          <a:off x="457201" y="2938495"/>
          <a:ext cx="8229599" cy="209473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718684"/>
                <a:gridCol w="406623"/>
                <a:gridCol w="6104292"/>
              </a:tblGrid>
              <a:tr h="26138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</a:tr>
              <a:tr h="26138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ام ابيها (س)، آيينه‌دار وحي/سيدمسعود علوي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</a:tr>
              <a:tr h="26138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smtClean="0">
                          <a:effectLst/>
                          <a:cs typeface="Nazanin Mazar" pitchFamily="2" charset="-78"/>
                        </a:rPr>
                        <a:t>رسالت، 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۱۸ تير </a:t>
                      </a:r>
                      <a:r>
                        <a:rPr lang="ar-SA" sz="1600" smtClean="0">
                          <a:effectLst/>
                          <a:cs typeface="Nazanin Mazar" pitchFamily="2" charset="-78"/>
                        </a:rPr>
                        <a:t>۱۳۸۴: 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ص ۱ ، ۲۱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</a:tr>
              <a:tr h="26138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فاطمه‌زهرا (س)، ۸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قبل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از هجرت ـ ۱۱ ق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</a:tr>
              <a:tr h="26138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محمد(ص)، پيامبر اسلام، ۵۳ قبل از هجرت، ـ ۱۱ ق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</a:tr>
              <a:tr h="26138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قرآن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</a:tr>
              <a:tr h="26138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416" marR="9416" marT="9416" marB="9416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950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1662411"/>
              </p:ext>
            </p:extLst>
          </p:nvPr>
        </p:nvGraphicFramePr>
        <p:xfrm>
          <a:off x="457200" y="2408904"/>
          <a:ext cx="8229600" cy="329412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ايران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شيرزاد، محمد،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۱۳۳۴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اميرمومنان(ع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) جان پيامبر(ص) در آيه مباهله : به مناسبت ۲۴ ذي‌الحجه روز مباهله/محمد شيرزاد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کيهان،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۳ دي ۱۳۸۷ : ص۶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علي‌بن ابي‌طالب، ‏‫(ع)، امام اول، ‏‫‏‫۲۳ قبل از هجرت - ‏۴۰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ق.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Imam Ali </a:t>
                      </a:r>
                      <a:r>
                        <a:rPr lang="en-US" sz="1600" dirty="0" err="1">
                          <a:effectLst/>
                          <a:cs typeface="Nazanin Mazar" pitchFamily="2" charset="-78"/>
                        </a:rPr>
                        <a:t>ibn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en-US" sz="1600" dirty="0" err="1" smtClean="0">
                          <a:effectLst/>
                          <a:cs typeface="Nazanin Mazar" pitchFamily="2" charset="-78"/>
                        </a:rPr>
                        <a:t>Abi-talib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م‍ح‍م‍د(ص)، پيامبر اسلام، ‏‫۵۳ قبل از هجرت -‏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۱۱ق.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اهل‌بيت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اح‍ادي‍ث‌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950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929871"/>
              </p:ext>
            </p:extLst>
          </p:nvPr>
        </p:nvGraphicFramePr>
        <p:xfrm>
          <a:off x="457200" y="2805525"/>
          <a:ext cx="8229600" cy="239572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بازيابي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۸۵-۳۱۳۳۶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الهيان، مجتبي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بررسي آيه مباهله از ديدگاه فريقين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/مجتبي الهيان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پژوهش‌هاي ديني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 ،ش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۴،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بهار ۱۳۸۵: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۴۹ -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۶۲،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۳۸۳۱-۱۷۳۵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آيه مباهله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ن‍زول‌ ق‍رآن‌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ف‍ق‍ي‍ه‍ان‌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950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193198"/>
              </p:ext>
            </p:extLst>
          </p:nvPr>
        </p:nvGraphicFramePr>
        <p:xfrm>
          <a:off x="457200" y="2144490"/>
          <a:ext cx="8229600" cy="389305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4603"/>
                <a:gridCol w="411562"/>
                <a:gridCol w="6173435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معموري، علي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۱۳۵۳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بررسي تاريخي آيه مباهله و بازتاب هاي کلامي آن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/علي معموري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شيعه </a:t>
                      </a: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شناسي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،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سال۵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ش ۱۹ ، پاييز ۱۳۸۶ : ص ۸۵ -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۱۰۰،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۱۷۳۴-۴۷۲۲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محمد (ص) پيامبر اسلام، ۵۳ قبل از هجرت - ۱۱ ق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علي ابن ابيطالب (ع)، ۲۳ قبل از هجرت - ۴۰ق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آيه مباهله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قرآن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ش‍ي‍ع‍ي‍ان‌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م‍س‍ي‍ح‍ي‍ان‌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اهل‌بيت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خ‍لاف‍ت‌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م‍ن‍اظرات‌ ک‍لام‍ي‌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950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16566"/>
              </p:ext>
            </p:extLst>
          </p:nvPr>
        </p:nvGraphicFramePr>
        <p:xfrm>
          <a:off x="457200" y="2673318"/>
          <a:ext cx="8229600" cy="269519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4603"/>
                <a:gridCol w="411562"/>
                <a:gridCol w="6173435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ايران۷۹-۳۱۴۰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ج‍ه‍ان‍ب‍خ‍ش‌، ج‍وي‍ا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پ‍ي‍ش‍ي‍ن‍ه‌ و ب‍ن‍ي‍اده‍اي‌ ت‍ش‍ي‍ع‌ در م‍ع‍رض‌ ق‍ض‍اوت‍ه‍اي‌ ج‍دي‍د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 ج‍ه‍ان‍ب‍خ‍ش‌، ج‍وي‍ا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ک‍ت‍اب‌ </a:t>
                      </a:r>
                      <a:r>
                        <a:rPr lang="ar-SA" sz="1600" dirty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م‍اه‌ دي‍ن‌، ش‌ </a:t>
                      </a: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۲۷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(۳۰ دي‌ ۱۳۷۸): ص‌ ۱۲ 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ar-SA" sz="1600" smtClean="0">
                          <a:effectLst/>
                          <a:cs typeface="Nazanin Mazar" pitchFamily="2" charset="-78"/>
                        </a:rPr>
                        <a:t>۱۸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ک‍ت‍اب‌ م‍ب‍اه‍ل‍ه‌ در م‍دي‍ن‍ه‌: اس‍لام‌ و م‍س‍ي‍ح‍ي‍ت‌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م‍اس‍ي‍ن‍ي‍ون‌، ل‍وي‍ي‌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اف‍ت‍خ‍ارزاده‌، م‍ح‍م‍ود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ت‍اري‍خ‌ س‍ي‍اس‍ي‌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950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199327"/>
              </p:ext>
            </p:extLst>
          </p:nvPr>
        </p:nvGraphicFramePr>
        <p:xfrm>
          <a:off x="457200" y="2673318"/>
          <a:ext cx="8229600" cy="269519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ايران۷۹-۴۹۹۳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ج‍ه‍ان‍ب‍خ‍ش‌، ج‍وي‍ا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پ‍ي‍ش‍ي‍ن‍ه‌ و ب‍ن‍ي‍اده‍اي‌ ت‍ش‍ي‍ع‌ در م‍ع‍رض‌ ق‍ض‍اوت‍ه‍اي‌ ج‍دي‍د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ج‍ه‍ان‍ب‍خ‍ش‌، ج‍وي‍ا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ک‍ت‍اب‌ </a:t>
                      </a:r>
                      <a:r>
                        <a:rPr lang="ar-SA" sz="1600" dirty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م‍اه‌ دي‍ن‌، ش‌ </a:t>
                      </a: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۲۹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(۲۹ اس‍ف‍ن‍د ۱۳۷۸): ص‌ ۱۶ -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۲۰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ک‍ت‍اب‌ م‍ب‍اه‍ل‍ه‌ در م‍دي‍ن‍ه‌: اس‍لام‌ و م‍س‍ي‍ح‍ي‍ت‌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م‍اس‍ي‍ن‍ي‍ون‌، ل‍وي‍ي‌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اف‍ت‍خ‍ارزاده‌، م‍ح‍م‍ود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ش‍رق‍ش‍ن‍اس‍ي‌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ت‍ش‍ي‍ع‌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950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689865"/>
              </p:ext>
            </p:extLst>
          </p:nvPr>
        </p:nvGraphicFramePr>
        <p:xfrm>
          <a:off x="457200" y="2372328"/>
          <a:ext cx="8229600" cy="389305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4603"/>
                <a:gridCol w="411562"/>
                <a:gridCol w="6173435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رحيم‌پور ، مهناز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شخصيت قرآني و کريمانه امام‌حسن مجتبي (ع)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/مهناز رحيم‌پور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بينات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،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ش۶۰،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زمستان ۱۳۸۷ : ص ۴۰ - ۵۳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ح‍س‍ن‌ب‍ن‌ ع‍ل‍ي‌(ع)، ام‍ام‌ دوم‌، ‏‫۳ ‏- ‏۵۰ق.‏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ق‍رآن‌[۱]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ش‍خ‍ص‍ي‍ت‌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ف‍ض‍اي‍ل‌ اخ‍لاق‍ي‌[۱]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آيات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دوستي (اسلام)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س‍خ‍اوت‌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ع‍ف‍و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060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804213"/>
              </p:ext>
            </p:extLst>
          </p:nvPr>
        </p:nvGraphicFramePr>
        <p:xfrm>
          <a:off x="457200" y="2601690"/>
          <a:ext cx="8229600" cy="329412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4603"/>
                <a:gridCol w="411562"/>
                <a:gridCol w="6173435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ايران۸۴-۳۲۳۱۶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س‍ل‍م‍ان‍پ‍ور، م‍ح‍م‍دج‍واد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ف‍اطم‍ه‌، ت‍ج‍ل‍ي‌ ت‍م‍ام‌ زن‍ان‌ م‍ق‍دس‌ ق‍رآن‍ي‌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 س‍ل‍م‍ان‍پ‍ور، م‍ح‍م‍دج‍واد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م‍ش‍ک‍وه‌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ش‌ ۸۳، (ت‍اب‍س‍ت‍ان‌ ۱۳۸۳): ص‌ ۴۱ -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۵۳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ف‍اطم‍ه‌زه‍را (س‌)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آي‍ه‌ 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ق‍رآن‌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زن‍ان‌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م‍ق‍دس‍ات‌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اه‍ل‌ ب‍ي‍ت‌ (ع‌)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060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677305"/>
              </p:ext>
            </p:extLst>
          </p:nvPr>
        </p:nvGraphicFramePr>
        <p:xfrm>
          <a:off x="457200" y="1772816"/>
          <a:ext cx="8229600" cy="449199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4603"/>
                <a:gridCol w="411562"/>
                <a:gridCol w="6173435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ايران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اشراقي، لطف‌الله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فضايل غيرقابل انکار اما کتمان شده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/لطف‌الله اشراقي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ميقات </a:t>
                      </a: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حج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،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ش ۶۳،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بهار ۱۳۸۷ : ص ۹۱ - ۹۸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م‍ح‍م‍د(ص)، پيامبر اسلام، ‏‫۵۳ قبل از هجرت -‏ ۱۱ق.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مسجد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الاجابه</a:t>
                      </a: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(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مکه 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آيه مباهله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م‍س‍ي‍ح‍ي‍ان‌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اسلام 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عربستان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cs typeface="Nazanin Mazar" pitchFamily="2" charset="-78"/>
                        </a:rPr>
                        <a:t>Arabian Peninsula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مدينه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(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Saudi </a:t>
                      </a: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Arabia</a:t>
                      </a:r>
                      <a:r>
                        <a:rPr lang="en-US" sz="1600" baseline="0" dirty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en-US" sz="1600" baseline="0" dirty="0" smtClean="0">
                          <a:effectLst/>
                          <a:cs typeface="Nazanin Mazar" pitchFamily="2" charset="-78"/>
                        </a:rPr>
                        <a:t>Medina)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060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869099"/>
              </p:ext>
            </p:extLst>
          </p:nvPr>
        </p:nvGraphicFramePr>
        <p:xfrm>
          <a:off x="457200" y="2408904"/>
          <a:ext cx="8229600" cy="329412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4603"/>
                <a:gridCol w="411562"/>
                <a:gridCol w="6173435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ک‍ف‍اش‌، ح‍م‍ي‍درض‍ا،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۱۳۴۰،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مترجم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فضايل و سيره‌ي حضرت فاطمه‌ي زهرا(س)/جمعي از علماي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لبنان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؛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ترجمه‌ي حميد‌رضا کفاش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kern="1200" dirty="0" smtClean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+mn-ea"/>
                          <a:cs typeface="Nazanin Mazar" pitchFamily="2" charset="-78"/>
                        </a:rPr>
                        <a:t>اسوه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،</a:t>
                      </a: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ش ۳،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خرداد ۱۳۸۸ : ص ۲ - ۴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ف‍اطم‍ه‌ زه‍را (س)،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۸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قبل از هجرت - ۱۱ق.‏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محمد (ص)، پيامبر اسلام، ۵۳ قبل از هجرت - ۱۱ق.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Muhammad, Prophet, d</a:t>
                      </a: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. 632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س‍ي‍ره‌ ن‍ب‍وي‌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ف‍ض‍اي‍ل‌ اخ‍لاق‍ي‌[۱]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راس‍ت‌گ‍وي‍ي‌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2060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993200"/>
              </p:ext>
            </p:extLst>
          </p:nvPr>
        </p:nvGraphicFramePr>
        <p:xfrm>
          <a:off x="457200" y="2805525"/>
          <a:ext cx="8229600" cy="239572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بازيابي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۸۵-۳۸۱۰۲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بشوي، محمد‌يعقوب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فضيلت سوزي و فضيلت سازي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/محمد‌يعقوب بشوي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پيام </a:t>
                      </a: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زن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،</a:t>
                      </a: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ش ۱۷۰،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ارديبهشت ۱۳۸۵: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۳۲ - ۳۷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اح‍ادي‍ث‌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اهل‌بيت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آيه تطهير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آيه مباهله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54230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42740"/>
              </p:ext>
            </p:extLst>
          </p:nvPr>
        </p:nvGraphicFramePr>
        <p:xfrm>
          <a:off x="457200" y="3069939"/>
          <a:ext cx="8229600" cy="179679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4603"/>
                <a:gridCol w="411562"/>
                <a:gridCol w="6173435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ايران۸۴-۵۷۰۹۹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ق‍رآن‌، ق‍ان‍ون‌ ن‍ام‍ه‌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ام‍ک‍ان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ش‌ ۱۱۰، (دي‌ ۱۳۸۳): ص‌ ۱۸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– ۱۹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ق‍رآن‌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671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815482"/>
              </p:ext>
            </p:extLst>
          </p:nvPr>
        </p:nvGraphicFramePr>
        <p:xfrm>
          <a:off x="457200" y="2805525"/>
          <a:ext cx="8229600" cy="239572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ايران۷۸-۱۰۲۴۷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م‍ه‍اج‍ري‌، ع‍ب‍دال‍رس‍ول‌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ح‍ض‍رت‌ زه‍را(س‌) در آي‍ن‍ه‌ وح‍ي‌/ م‍ه‍اج‍ري‌، ع‍ب‍دال‍رس‍ول‌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ک‍ي‍ه‍ان‌،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(۲۴ ش‍ه‍ري‍ور ۱۳۷۸): ص‌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۹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ف‍اطم‍ه‌زه‍را(س‌)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س‍وره‌ ک‍وث‍ر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س‍وره‌ ان‍س‍ان‌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8771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812805"/>
              </p:ext>
            </p:extLst>
          </p:nvPr>
        </p:nvGraphicFramePr>
        <p:xfrm>
          <a:off x="457200" y="2805525"/>
          <a:ext cx="8229600" cy="239572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ايران۷۶-۳۹۱۵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ت‍ق‍وي‌، م‍ح‍س‍ن‌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‌/ ت‍ق‍وي‌، م‍ح‍س‍ن‌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kern="1200" dirty="0" smtClean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+mn-ea"/>
                          <a:cs typeface="Nazanin Mazar" pitchFamily="2" charset="-78"/>
                        </a:rPr>
                        <a:t>زائ‍ر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س‍ال‌ ۴، ش‌ ۲، (اردي‍ب‍ه‍ش‍ت‌ ۱۳۷۶): ص‌ ۱۹ ـ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۲۰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م‍ن‍ت‍ه‍ي‌ الام‍ال‌ (ک‍ت‍اب‌)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ق‍م‍ي‌، ع‍ب‍اس‌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119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846419"/>
              </p:ext>
            </p:extLst>
          </p:nvPr>
        </p:nvGraphicFramePr>
        <p:xfrm>
          <a:off x="457200" y="2541111"/>
          <a:ext cx="8229600" cy="299466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4603"/>
                <a:gridCol w="411562"/>
                <a:gridCol w="6173435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بزرگمهر‌نيا، عبدالحسن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مباهله، به روايت متون کهن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/عبدالحسن‌ بزرگمهر‌نيا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موعود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،</a:t>
                      </a: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ش ۱۰۶،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آذر ۱۳۸۸ : ص ۶۸ - ۷۳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محمد (ص)، پيامبر اسلام، ۵۳ قبل از هجرت - ۱۱ق.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Muhammad, Prophet, d. </a:t>
                      </a: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632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قرآن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اهل‌بيت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کتاب‌هاي چاپي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119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586595"/>
              </p:ext>
            </p:extLst>
          </p:nvPr>
        </p:nvGraphicFramePr>
        <p:xfrm>
          <a:off x="457200" y="2673318"/>
          <a:ext cx="8229600" cy="269519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4603"/>
                <a:gridCol w="411562"/>
                <a:gridCol w="6173435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ايران۷۹-۱۷۴۴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ت‍ق‍وي‌، ح‍س‍ي‍ن‌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 در دي‍ن‌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 ت‍ق‍وي‌، ح‍س‍ي‍ن‌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ک‍ت‍اب‌ </a:t>
                      </a:r>
                      <a:r>
                        <a:rPr lang="ar-SA" sz="1600" dirty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م‍اه‌ دي‍ن‌، ش‌ ۲۲، </a:t>
                      </a: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۲۳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(م‍رداد، ش‍ه‍ري‍ور ۱۳۷۸): ص‌ ۶ - ۸.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ک‍ت‍اب‌ م‍ب‍اه‍ل‍ه‌ در م‍دي‍ن‍ه‌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: اس‍لام‌ و م‍س‍ي‍ح‍ي‍ت‌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م‍اس‍ي‍ن‍ي‍ون‌، ل‍وي‍ي‌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اف‍ت‍خ‍ارزاده‌، م‍ح‍م‍ود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119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665021"/>
              </p:ext>
            </p:extLst>
          </p:nvPr>
        </p:nvGraphicFramePr>
        <p:xfrm>
          <a:off x="457200" y="2805525"/>
          <a:ext cx="8229600" cy="239572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ايران۸۲-۴۶۵۵۲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پ‍اک‌ن‍ي‍ا، ع‍ب‍دال‍ک‍ري‍م‌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 روش‍ن‌ت‍ري‍ن‌ دل‍ي‍ل‌ ب‍اوره‍اي‌ ش‍ي‍ع‍ه‌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 پ‍اک‌ن‍ي‍ا، ع‍ب‍دال‍ک‍ري‍م‌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م‍ب‍ل‍غ‍ان‌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ش‌ ۵۰، (ذي‍ح‍ج‍ه‌ ۱۴۲۴ ه‍. ق‌): ص‌ ۴۶ -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۵۷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ش‍ي‍ع‍ي‍ان‌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ولاي‍ت‌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اه‍ل‌ ب‍ي‍ت‌(ع‌)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119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006577"/>
              </p:ext>
            </p:extLst>
          </p:nvPr>
        </p:nvGraphicFramePr>
        <p:xfrm>
          <a:off x="457200" y="2805525"/>
          <a:ext cx="8229600" cy="239572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4274"/>
                <a:gridCol w="411480"/>
                <a:gridCol w="6173846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کيخا، محمدرضا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 معجزه جاويد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/محمدرضا کيخا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اسوه،</a:t>
                      </a:r>
                      <a:r>
                        <a:rPr lang="fa-IR" sz="1600" baseline="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ش ۱۱۶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مرداد ۱۳۸۶ : ص ۱۱ - ۱۴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م‍ح‍م‍د(ص)، پيامبر اسلام، ‏‫۵۳ قبل از هجرت -‏ ۱۱ق.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ق‍رآن‌[۱]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119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843507"/>
              </p:ext>
            </p:extLst>
          </p:nvPr>
        </p:nvGraphicFramePr>
        <p:xfrm>
          <a:off x="457200" y="1747869"/>
          <a:ext cx="8229600" cy="479145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4274"/>
                <a:gridCol w="411480"/>
                <a:gridCol w="6173846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کيخا، محمد‌رضا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 معجزه جاويد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/محمد‌رضا کيخا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اسوه</a:t>
                      </a: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،</a:t>
                      </a:r>
                      <a:r>
                        <a:rPr lang="fa-IR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ش </a:t>
                      </a:r>
                      <a:r>
                        <a:rPr lang="ar-SA" sz="1600" dirty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۱۱۷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،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شهريور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۱۳۸۶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: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۸ - ۱۳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م‍ح‍م‍د(ص)، پيامبر اسلام، ‏‫۵۳ قبل از هجرت -‏ ۱۱ق.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قرآن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آيه مباهله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اهل‌بيت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اح‍ادي‍ث‌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اح‍ادي‍ث‌ اه‍ل‌ س‍ن‍ت‌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ت‍ش‍ي‍ع‌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آزادي‌ م‍ذه‍ب‌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زن‍ان‌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ف‍ع‍ال‍ي‍ت‌ه‍اي‌ اج‍ت‍م‍اع‍ي‌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119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518441"/>
              </p:ext>
            </p:extLst>
          </p:nvPr>
        </p:nvGraphicFramePr>
        <p:xfrm>
          <a:off x="457200" y="2937732"/>
          <a:ext cx="8229600" cy="209626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ايران۸۱-۵۱۱۶۲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س‍ل‍طان‌م‍ح‍م‍دي‌، ح‍س‍ي‍ن‌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واق‍ع‍ه‌ م‍ب‍اه‍ل‍ه‌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 س‍ل‍طان‌م‍ح‍م‍دي‌، ح‍س‍ي‍ن‌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م‍ب‍ل‍غ‍ان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ش‌ ۳۸، (ذي‍ح‍ج‍ه‌ ۱۴۲۳ ه‍.ق‌): ص‌ ۴۴ -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۵۵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م‍س‍ي‍ح‍ي‍ان‌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119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868239"/>
              </p:ext>
            </p:extLst>
          </p:nvPr>
        </p:nvGraphicFramePr>
        <p:xfrm>
          <a:off x="457200" y="2144490"/>
          <a:ext cx="8229600" cy="389305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ايران۷۴-۶۰۳۰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ح‍ک‍ي‍م‌ب‍اش‍ي‌، ح‍س‍ن‌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اه‍ل‌ ب‍ي‍ت‌ و اس‍ب‍اب‌ ن‍زول‌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 ح‍ک‍ي‍م‌ب‍اش‍ي‌، ح‍س‍ن‌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پ‍ژوه‍ش‍ه‍اي‌ </a:t>
                      </a:r>
                      <a:r>
                        <a:rPr lang="ar-SA" sz="1600" dirty="0">
                          <a:effectLst/>
                          <a:highlight>
                            <a:srgbClr val="00FFFF"/>
                          </a:highlight>
                          <a:cs typeface="Nazanin Mazar" pitchFamily="2" charset="-78"/>
                        </a:rPr>
                        <a:t>ق‍رآن‍ي‌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ش‌ ۱، (ب‍ه‍ار ۱۳۷۴): ص‌ ۱۰۷ ـ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۱۳۴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س‍وره‌ه‍ا و آي‍ه‌ه‍اي‌ ق‍رآن‌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اه‍ل‌ ب‍ي‍ت‌ (ع‌)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ق‍رآن‌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ام‍ام‍ت‌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آي‍ه‌ 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م‍وس‍وي‌، ع‍ل‍ي‌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م‍ح‍م‍د (ص‌)، پ‍ي‍ام‍ب‍ر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ع‍ل‍ي‌ب‍ن‌اب‍ي‌طال‍ب‌ (ع‌)، ام‍ام‌ اول‌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مجلات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950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19154"/>
              </p:ext>
            </p:extLst>
          </p:nvPr>
        </p:nvGraphicFramePr>
        <p:xfrm>
          <a:off x="457200" y="2937732"/>
          <a:ext cx="8229600" cy="209626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امير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مومنان(ع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) در سه جايگاه و مقام والا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جمهوري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اسلامي،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۲۰ ارديبهشت ۱۳۸۸ : ص ۸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علي‌بن ابي‌طالب ‏‫(ع)، امام اول، ‏‫‏‫۲۳ قبل از هجرت - ‏۴۰ ق.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ف‍ض‍اي‍ل‌ اخ‍لاق‍ي‌[۱]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م‍س‍ل‍م‍ان‍ان‌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950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7479445"/>
              </p:ext>
            </p:extLst>
          </p:nvPr>
        </p:nvGraphicFramePr>
        <p:xfrm>
          <a:off x="457200" y="2937732"/>
          <a:ext cx="8229600" cy="209626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ايران۸۴-۵۵۴۶۰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ام‍ي‍د، اح‍م‍د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درس‍ي‌ ک‍ه‌ از م‍ب‍اه‍ل‍ه‌ ب‍اي‍د آم‍وخ‍ت‌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 ام‍ي‍د، اح‍م‍د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ص‍داي‌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ع‍دال‍ت‌، (۶ ب‍ه‍م‍ن‌ ۱۳۸۴): ص‌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۱۲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م‍ح‍م‍د (ص‌)، پ‍ي‍ام‍ب‍ر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8070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203129"/>
              </p:ext>
            </p:extLst>
          </p:nvPr>
        </p:nvGraphicFramePr>
        <p:xfrm>
          <a:off x="457200" y="3069939"/>
          <a:ext cx="8229600" cy="179679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ايران۸۴-۵۵۴۵۹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م‍ح‍م‍دي‌اش‍ت‍ه‍اردي‌، م‍ح‍م‍د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روز م‍ب‍اه‍ل‍ه‌، ت‍ص‍ور پ‍ن‍چ‌ ت‍ن‌ آل‌ع‍ب‍ا و ح‍ق‍ان‍ي‍ت‌ اس‍لام‌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 م‍ح‍م‍دي‌اش‍ت‍ه‍اردي‌، م‍ح‍م‍د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ص‍داي‌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ع‍دال‍ت‌، (۶ ب‍ه‍م‍ن‌ ۱۳۸۴): ص‌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۱۲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1919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181553"/>
              </p:ext>
            </p:extLst>
          </p:nvPr>
        </p:nvGraphicFramePr>
        <p:xfrm>
          <a:off x="457200" y="2673318"/>
          <a:ext cx="8229600" cy="269519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ايران۸۲-۴۶۸۶۶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اس‍م‍اع‍ي‍ل‌زاده‌، م‍رت‍ض‍ي‌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‌/ اس‍م‍اع‍ي‍ل‌زاده‌، م‍رت‍ض‍ي‌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ک‍ي‍ه‍ان‌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(۲۶ ب‍ه‍م‍ن‌ ۱۳۸۲): ص‌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م‍س‍ل‍م‍ان‍ان‌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م‍ح‍م‍د(ص‌)، پ‍ي‍ام‍ب‍ر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اه‍ل‌ ب‍ي‍ت‌(ع‌)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140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152460"/>
              </p:ext>
            </p:extLst>
          </p:nvPr>
        </p:nvGraphicFramePr>
        <p:xfrm>
          <a:off x="457200" y="2673318"/>
          <a:ext cx="8229600" cy="269519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بازيابي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۸۵-۳۴۹۳۷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منصوري، خليل،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۱۳۴۳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مباهله، آخرين راهکار مسالمت‌آميز در مسير روشنگري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/خليل منصوري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کيهان،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۲۶ دي ۱۳۸۵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: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ص 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محمد(ص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)، پيامبر اسلام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اسلام 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م‍س‍ي‍ح‍ي‍ت‌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23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5330146"/>
              </p:ext>
            </p:extLst>
          </p:nvPr>
        </p:nvGraphicFramePr>
        <p:xfrm>
          <a:off x="457200" y="2541111"/>
          <a:ext cx="8229600" cy="3280559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4603"/>
                <a:gridCol w="411562"/>
                <a:gridCol w="6173435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ايران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علي اکبرزاده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،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حامد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،</a:t>
                      </a:r>
                      <a:r>
                        <a:rPr lang="fa-IR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راهکار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اثبات حقانيت پيامبر(ص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)</a:t>
                      </a:r>
                      <a:r>
                        <a:rPr lang="fa-IR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و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اهل بيت(ع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)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: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به مناسبت بيست و چهارم ذي الحجه/حامد علي اکبرزاده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‏منشا مقاله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کيهان،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۱۳ دي ۱۳۸۶ : ص۶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30494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محمد(ص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)،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پيامبر اسلام،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۵۳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قبل از هجرت،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۱۱ق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قرآن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م‍س‍ي‍ح‍ي‍ان‌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ت‍اري‍خ‌ اس‍لام‌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‏توصيفگر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س‍ي‍ره‌ م‍ع‍ص‍وم‍ي‍ن‌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91195"/>
            <a:ext cx="7056784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مقالات؛ </a:t>
            </a:r>
            <a:r>
              <a:rPr lang="fa-IR" sz="6600" b="1" dirty="0" smtClean="0">
                <a:cs typeface="Nazanin Mazar" pitchFamily="2" charset="-78"/>
              </a:rPr>
              <a:t>روزنامه</a:t>
            </a:r>
            <a:r>
              <a:rPr lang="fa-IR" sz="7200" b="1" dirty="0" smtClean="0">
                <a:cs typeface="Nazanin Mazar" pitchFamily="2" charset="-78"/>
              </a:rPr>
              <a:t>‌</a:t>
            </a:r>
            <a:r>
              <a:rPr lang="fa-IR" sz="6600" b="1" dirty="0" smtClean="0">
                <a:cs typeface="Nazanin Mazar" pitchFamily="2" charset="-78"/>
              </a:rPr>
              <a:t>ها </a:t>
            </a:r>
            <a:endParaRPr lang="fa-IR" sz="54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337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2893</Words>
  <Application>Microsoft Office PowerPoint</Application>
  <PresentationFormat>On-screen Show (4:3)</PresentationFormat>
  <Paragraphs>1045</Paragraphs>
  <Slides>37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</dc:creator>
  <cp:lastModifiedBy>mahfa</cp:lastModifiedBy>
  <cp:revision>19</cp:revision>
  <dcterms:created xsi:type="dcterms:W3CDTF">2012-11-01T16:05:27Z</dcterms:created>
  <dcterms:modified xsi:type="dcterms:W3CDTF">2012-10-31T20:02:53Z</dcterms:modified>
</cp:coreProperties>
</file>