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>
        <p:scale>
          <a:sx n="66" d="100"/>
          <a:sy n="66" d="100"/>
        </p:scale>
        <p:origin x="-636" y="24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087A8-AE59-4489-A68E-F9FAD70981B8}" type="datetimeFigureOut">
              <a:rPr lang="en-US" smtClean="0"/>
              <a:t>11/4/2012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7F49E-60AF-4BA9-9215-A624B1B7861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7F49E-60AF-4BA9-9215-A624B1B78618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6489796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029885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230027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42849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307946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9163445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162024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829481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1067169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4039447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2130872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55EC1A-6FB2-467E-B722-84B4BA641F3A}" type="datetimeFigureOut">
              <a:rPr lang="fa-IR" smtClean="0"/>
              <a:pPr/>
              <a:t>1433/12/20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040878-3ACE-4F28-AD98-19145A07B0E1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xmlns="" val="3461173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dl.nlai.ir/UI/e36e20a7-55ea-4002-8a32-d99f83007928/Catalogue.aspx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dl.nlai.ir/UI/9261e8e5-b310-4f3e-8239-34c1f22c96b8/Catalogue.aspx" TargetMode="Externa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94930" y="2492896"/>
            <a:ext cx="7062201" cy="35394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fa-IR" sz="3200" dirty="0" smtClean="0">
                <a:cs typeface="Nazanin Mazar" pitchFamily="2" charset="-78"/>
              </a:rPr>
              <a:t> کتابهاي کودک و نوجوان: </a:t>
            </a:r>
            <a:r>
              <a:rPr lang="en-GB" sz="3200" smtClean="0">
                <a:cs typeface="Nazanin Mazar" pitchFamily="2" charset="-78"/>
              </a:rPr>
              <a:t>5</a:t>
            </a:r>
            <a:r>
              <a:rPr lang="fa-IR" sz="3200" smtClean="0">
                <a:cs typeface="Nazanin Mazar" pitchFamily="2" charset="-78"/>
              </a:rPr>
              <a:t>کتاب</a:t>
            </a:r>
            <a:endParaRPr lang="fa-IR" sz="3200" dirty="0" smtClean="0">
              <a:cs typeface="Nazanin Mazar" pitchFamily="2" charset="-78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fa-IR" sz="3200" dirty="0" smtClean="0">
                <a:cs typeface="Nazanin Mazar" pitchFamily="2" charset="-78"/>
              </a:rPr>
              <a:t> آيه مباهله: </a:t>
            </a:r>
            <a:r>
              <a:rPr lang="en-GB" sz="3200" dirty="0" smtClean="0">
                <a:cs typeface="Nazanin Mazar" pitchFamily="2" charset="-78"/>
              </a:rPr>
              <a:t>6</a:t>
            </a:r>
            <a:r>
              <a:rPr lang="fa-IR" sz="3200" dirty="0" smtClean="0">
                <a:cs typeface="Nazanin Mazar" pitchFamily="2" charset="-78"/>
              </a:rPr>
              <a:t> </a:t>
            </a:r>
            <a:r>
              <a:rPr lang="fa-IR" sz="3200" dirty="0" smtClean="0">
                <a:cs typeface="Nazanin Mazar" pitchFamily="2" charset="-78"/>
              </a:rPr>
              <a:t>کتاب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a-IR" sz="3200" dirty="0" smtClean="0">
                <a:cs typeface="Nazanin Mazar" pitchFamily="2" charset="-78"/>
              </a:rPr>
              <a:t>اعمال روز مباهله: ۵ کتاب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a-IR" sz="3200" dirty="0" smtClean="0">
                <a:cs typeface="Nazanin Mazar" pitchFamily="2" charset="-78"/>
              </a:rPr>
              <a:t> پيرامون مباهله: ۳ کتاب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a-IR" sz="3200" dirty="0" smtClean="0">
                <a:cs typeface="Nazanin Mazar" pitchFamily="2" charset="-78"/>
              </a:rPr>
              <a:t> داستان مباهله: ۷ کتاب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fa-IR" sz="3200" dirty="0" smtClean="0">
                <a:cs typeface="Nazanin Mazar" pitchFamily="2" charset="-78"/>
              </a:rPr>
              <a:t> کتب متفرقه: ۳ کتاب</a:t>
            </a:r>
          </a:p>
          <a:p>
            <a:pPr marL="285750" indent="-285750">
              <a:buFont typeface="Wingdings" pitchFamily="2" charset="2"/>
              <a:buChar char="ü"/>
            </a:pPr>
            <a:endParaRPr lang="fa-IR" sz="3200" dirty="0">
              <a:cs typeface="Nazanin Maza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4930" y="476672"/>
            <a:ext cx="7056784" cy="186204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11500" b="1" dirty="0" smtClean="0">
                <a:cs typeface="Nazanin Mazar" pitchFamily="2" charset="-78"/>
              </a:rPr>
              <a:t>کتاب‌ها</a:t>
            </a:r>
            <a:endParaRPr lang="fa-IR" sz="11500" baseline="-25000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7947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8755514"/>
              </p:ext>
            </p:extLst>
          </p:nvPr>
        </p:nvGraphicFramePr>
        <p:xfrm>
          <a:off x="457200" y="1988840"/>
          <a:ext cx="8229600" cy="415442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 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ک‍اردان‌، غ‍لام‍رض‍ا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ام‍ام‍ت‌ و ع‍ص‍م‍ت‌ ام‍ام‍ان‌ در ق‍رآن‌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/ رض‍ا ک‍اردان‌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ق‍م‌: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دل‍ي‍ل‌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- ۱۳۷۹.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‎964-7007-55-8(ج‌.۱) ؛ ‎964-7007-56-6(ج‌.۲)(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ب‍ه‍اي‌ه‍رج‍ل‍دم‍ت‍ف‍اوت‌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 ؛ ‎964-7007-57-4(ج‌.۳) ؛ ‎964-7007-58-2(ج‌.۴) ؛ ‎964-7007-59-0(ج‌.۵)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ک‍ت‍اب‍ن‍ام‍ه‌ ب‍ه‌ص‍ورت‌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زي‍رن‍وي‍س‌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‏مندرجات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ج‌. ۱.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آي‍ه‌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اول‍والام‍ر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ج‌. ۲.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آي‍ه‌ ت‍طه‍ي‍ر 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ج‌. ۳.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آي‍ه‌ ولاي‍ت‌ -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ج‌. ۴.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آي‍ه‌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ج‌. ۵.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آي‍ه‌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اب‍ت‍لاآ،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ص‍ادق‍ي‍ن‌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ع‍ل‍م‌ ال‍ک‍ت‍اب‌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ام‍ام‍ت‌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ج‍ن‍ب‍ه‌ه‍اي‌ ق‍رآن‍ي‌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ام‍ام‍ت‌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اح‍ادي‍ث‌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ع‍ص‍م‍ت‌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ج‍ن‍ب‍ه‌ه‍اي‌ ق‍رآن‍ي‌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۲۲۳‏‫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ک۱۷الف۸ ۱۳۷۹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‏‫۲۹۷/۴۵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م‌۷۹-۱۷۷۰۷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آ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ه‌ي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1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1957964"/>
              </p:ext>
            </p:extLst>
          </p:nvPr>
        </p:nvGraphicFramePr>
        <p:xfrm>
          <a:off x="457200" y="2937732"/>
          <a:ext cx="8229600" cy="209626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وش‍ن‍وي‌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ق‍وام‌ال‍دي‍ن‌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اه‍ل‍ب‍ي‍ت‌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آي‍ه‌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ت‍ال‍ي‍ف‌ ق‍وام‌ال‍دي‍ن‌ وش‍ن‍وي‌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؛ ت‍رج‍م‍ه‌ اب‍وف‍اض‍ل‌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رض‍وي‌ ش‍ي‍رازي‌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اردک‍ان‍ي‌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ق‍م‌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ص‌ ۱۱۲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ف‍ه‍رس‍ت‍ن‍وي‍س‍ي‌ ق‍ب‍ل‍ي‌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ک‍ت‍اب‍ن‍ام‍ه‌: ص‌. ۱۱۱ - ۱۰۸؛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ه‍م‍چ‍ن‍ي‍ن‌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ب‍ص‍ورت‌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زي‍رن‍وي‍س‌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۴۸۵۷۴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آ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ه‌ي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1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5559496"/>
              </p:ext>
            </p:extLst>
          </p:nvPr>
        </p:nvGraphicFramePr>
        <p:xfrm>
          <a:off x="457200" y="2012283"/>
          <a:ext cx="8229600" cy="419252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ح‍س‍ي‍ن‍ي‌ ميلاني، سيدع‍ل‍ي‌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۱۳۲۶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تفسير آيه‌المباهله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تاليف السيدعلي الحسيني‌الميلاني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قم: مرکز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الحقايق الاسلاميه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۱۳۹۱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‏‫۱۱۲ ص.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‏فروست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اعرف‌الحق تعرف اهله؛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‏‫978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2501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70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0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فيپا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عربي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چاپ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دوم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تفاسير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(سوره آل‌عمران.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آيه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مباهله)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۱۰۲/۱۶‏‫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ح۵ت۷ ۱۳۹۱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‏‫۲۹۷/۱۸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۲۸۷۹۶۲۳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آ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ه‌ي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1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1916968"/>
              </p:ext>
            </p:extLst>
          </p:nvPr>
        </p:nvGraphicFramePr>
        <p:xfrm>
          <a:off x="457200" y="1889601"/>
          <a:ext cx="8229600" cy="447294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ح‍س‍ي‍ن‍ي‌ ميلاني، سيدع‍ل‍ي‌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۱۳۲۶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نگاهي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تفسير آيه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 :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پژوهشي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در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تفسير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 شان نزول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آيه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سيد علي حسيني‌ميلاني؛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ترجمه و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ويرايش هيئت تحريريه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انتشارات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الحقائق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قم: مرکز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حقايق اسلامي‏‫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۱۳۹۰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‏‫۲۰۰ ص.؛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۱۴/۵×۲۱/۵س‌م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‏فروست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‏‫سلسله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پژوهش‌هاي اعتقادي؛ ۳۶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‫978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600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5348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44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6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فيپا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ديگر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پژوهشي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تفسير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و شان نزول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آيه مباهله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تفاسير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(سوره آل‌عمران.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آيه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مباهله)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انتشارات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الحقايق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۲۴/۳‏‫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ح۵۴ن۸ ۱۳۹۰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‏‫۲۹۷/۹۳۶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۲۶۳۹۲۰۴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آ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ه‌ي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1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24447202"/>
              </p:ext>
            </p:extLst>
          </p:nvPr>
        </p:nvGraphicFramePr>
        <p:xfrm>
          <a:off x="457200" y="3202146"/>
          <a:ext cx="8229600" cy="149733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سه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آيه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در شأن مولا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علي امير عليه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السلام: مباهله،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ولايت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تطهير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‏‫/ [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سيد‌محمد ضياء‌آبادي]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تهران: موسسه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بنياد خيريه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الزهرا سلام‌الله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عليها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دفتر امور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فرهنگي: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بهاران‏‫،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‏‫[۲۶]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ص؛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۱۴×۲۱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س‌م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‏فروست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صفير هدايت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 سلسله مباحث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معارفي سيدمحمد ضياء‌آبادي‏‫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؛ [ج]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۰۳۴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۲۸۴۱۷۴۵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آ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ه‌ي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1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66314594"/>
              </p:ext>
            </p:extLst>
          </p:nvPr>
        </p:nvGraphicFramePr>
        <p:xfrm>
          <a:off x="457200" y="2012283"/>
          <a:ext cx="8229600" cy="419252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عظيمي‌فر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عليرضا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۱۳۴۳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قرآن و امامت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اهل‌‌بيت عليهم‌السلام تبيين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تحليل ديدگاه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مفسران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شيعه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 اهل‌سنت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عليرضا عظيمي‌فر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قم: مهر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اميرالمومنين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‏‫(ع)‏‫،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۴۷۲ص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‏‫۷۰۰۰۰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‏‫978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159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078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1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کتابنامه: ص. ۴۵۹ - ۴۷۲؛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همچنين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به صورت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زيرنويس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تفاسير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(سوره مائده.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آيه ولايت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تفاسير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(سوره آل‌عمران.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آيه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امامت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جنبه‌هاي قرآني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امامت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نظر اهل سنت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ولايت - جنبه‌هاي قرآني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۱۰۴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 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الف۷۳‏‫ع۶ ۱۳۸۸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‏‫۲۹۷/۱۵۹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‎۱‎۸‎۶‎۲‎۹‎۳‎۴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آ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ه‌ي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1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08303684"/>
              </p:ext>
            </p:extLst>
          </p:nvPr>
        </p:nvGraphicFramePr>
        <p:xfrm>
          <a:off x="251520" y="1368645"/>
          <a:ext cx="8568952" cy="528692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713790"/>
                <a:gridCol w="428448"/>
                <a:gridCol w="6426714"/>
              </a:tblGrid>
              <a:tr h="2155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بازيابي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۵-۱۳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2155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‏‫ع۱۳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2155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‏شماره هاي شناسايي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ديگر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‏‫ع۱۳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2155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ادعيه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 سور[نسخه </a:t>
                      </a: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خطي]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2155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استنساخ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، ۱۲۴۴ق.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4246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‏آغاز ، انجام ، انجامه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آغاز:بسمله .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يس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و القرآن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الحکيم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انک لمن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المرسلين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... </a:t>
                      </a:r>
                      <a:br>
                        <a:rPr lang="ar-SA" sz="12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انجام:...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به کل صعب و اذلل به کل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منيع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بقوتک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يا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ذالقوه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المتين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2155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‏مشخصات ظاهري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۱۷۶گ، ۱۱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سطري،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اندازه سطور: ۵۵×۱۰۰؛ قطع: ۹۵×۱۵۰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50011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‏يادداشت مشخصات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نوع و درجه خط:نسخ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نوع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کاغذ:ترمه </a:t>
                      </a:r>
                      <a:r>
                        <a:rPr lang="en-US" sz="1200" dirty="0" smtClean="0">
                          <a:effectLst/>
                          <a:cs typeface="Nazanin Mazar" pitchFamily="2" charset="-78"/>
                        </a:rPr>
                        <a:t>    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تزئينات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متن:سرفصل ها با مرکب قرمز </a:t>
                      </a:r>
                      <a:br>
                        <a:rPr lang="ar-SA" sz="12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نوع و تز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ئينات جلد:مقوايي،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روکش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تيماج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سبز ، گل و بوته زر و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ضربي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126107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معرفي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نسخه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در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نسخه سور و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ادعيه چندي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آمده و نشان داده شده که در چه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مواردي بايد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قرائت شوند : سوره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يس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کميل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دوازده امام خواجه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نصيرالدين طوسي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اعتصام،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اختتام،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زيارت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امام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حسين عليه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السلام در روز عاشوراء،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زيارت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حضرت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اميرالمؤمنين عليه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السلام،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زيارت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جامع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کبير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سمات،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مشلول،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شرح </a:t>
                      </a: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مناجات پانزده گانه امام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زين العابدين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ابوحمزه،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عديله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ماه مبارک رمضان،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امام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زين العابدين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در مهمات و نزول حوادث و ملمات،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توبه،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مکارم الاخلاق،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مساء و صباح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صحيفه سجاديه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شرح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جوشن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کبير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جوشن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کبير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زيارت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مفجعه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ابي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عبدالله . در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رساله علاوه بر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ادعيه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و سور فوق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ادعيه ديگر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وجود دارد که شرح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فارسي بسياري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از آنها در آن است.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2155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‏ياداشت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تملک و سجع مهر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شکل و سجع مهر:مهر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ناصرالدين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شاه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2155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توضيحات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نسخه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نسخه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بررسي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شده 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21559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‏يادداشت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کلي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زبان: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عربي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42469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قرآن -- سوره‌ها و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آيه‌ها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/>
                      </a:r>
                      <a:br>
                        <a:rPr lang="ar-SA" sz="1200" dirty="0">
                          <a:effectLst/>
                          <a:cs typeface="Nazanin Mazar" pitchFamily="2" charset="-78"/>
                        </a:rPr>
                      </a:br>
                      <a:r>
                        <a:rPr lang="en-US" sz="1200" dirty="0">
                          <a:effectLst/>
                          <a:cs typeface="Nazanin Mazar" pitchFamily="2" charset="-78"/>
                        </a:rPr>
                        <a:t>Koran </a:t>
                      </a:r>
                      <a:r>
                        <a:rPr lang="en-US" sz="12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en-US" sz="1200" dirty="0" err="1">
                          <a:effectLst/>
                          <a:cs typeface="Nazanin Mazar" pitchFamily="2" charset="-78"/>
                        </a:rPr>
                        <a:t>Suras</a:t>
                      </a:r>
                      <a:r>
                        <a:rPr lang="en-US" sz="1200" dirty="0">
                          <a:effectLst/>
                          <a:cs typeface="Nazanin Mazar" pitchFamily="2" charset="-78"/>
                        </a:rPr>
                        <a:t> and </a:t>
                      </a:r>
                      <a:r>
                        <a:rPr lang="en-US" sz="1200" dirty="0" err="1" smtClean="0">
                          <a:effectLst/>
                          <a:cs typeface="Nazanin Mazar" pitchFamily="2" charset="-78"/>
                        </a:rPr>
                        <a:t>ayats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  <a:tr h="63378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دعاها-- قرن ۱۳ق. </a:t>
                      </a:r>
                      <a:br>
                        <a:rPr lang="ar-SA" sz="1200" dirty="0">
                          <a:effectLst/>
                          <a:cs typeface="Nazanin Mazar" pitchFamily="2" charset="-78"/>
                        </a:rPr>
                      </a:br>
                      <a:r>
                        <a:rPr lang="en-US" sz="1200" dirty="0">
                          <a:effectLst/>
                          <a:cs typeface="Nazanin Mazar" pitchFamily="2" charset="-78"/>
                        </a:rPr>
                        <a:t>Prayers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 </a:t>
                      </a:r>
                      <a:br>
                        <a:rPr lang="ar-SA" sz="12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زي‍ارت‌ن‍ام‍ه‌ه‍ا-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- قرن ۱۳ق.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698" marR="6698" marT="6698" marB="6698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اعمال روز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1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6957454"/>
              </p:ext>
            </p:extLst>
          </p:nvPr>
        </p:nvGraphicFramePr>
        <p:xfrm>
          <a:off x="323528" y="1340768"/>
          <a:ext cx="8496944" cy="542739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99388"/>
                <a:gridCol w="424847"/>
                <a:gridCol w="6372709"/>
              </a:tblGrid>
              <a:tr h="2016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بازيابي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۵-۸۷۸۸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016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‏شماره هاي شناسايي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ديگر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۳۲۷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016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ش‍ي‍خ‌ ب‍ه‍ائ‍ي‌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م‍ح‍م‍د ب‍ن‌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ح‍س‍ي‍ن‌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‏‫، ۹۵۳ -‏۱۰۳۱ق.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016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اربعين[نسخه خطي]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بهاءالدين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محمد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العاملي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99164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‏آغاز ، انجام ، انجامه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آغاز:بسم الله الرحمن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الرحيم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و به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نستعين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ان احسن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حديث تحلي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اللسان بجواهر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حقايقه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خير تجلي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الانسان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في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زواهر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حدايقه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... و بعد فان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الفقير الي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الله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الغني بهاءالدين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محمد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العاملي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... </a:t>
                      </a:r>
                      <a:br>
                        <a:rPr lang="ar-SA" sz="12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انجام:... اقطع الکلام شاکرا لله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علي توفيقه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للاتمام و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مصليا علي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اشرف الانام و آله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الهادين الي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دارالسلم ... حرست عن لوائق الزمان و طوارق الحدثان و الحمدلله اولا و اخرا و ظاهرا و باطنا. </a:t>
                      </a:r>
                      <a:br>
                        <a:rPr lang="ar-SA" sz="12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انجامه:قد فرغ من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تکتيب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هذه الکتاب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في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شهر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ذي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القعدةالحرام سنه ۱۰۹۰ تم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بالخير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016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‏مشخصات ظاهري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۹۶برگ، ۲۰ سطر کامل٬ اندازه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سطور:۱۰۵×۱۹۰.علايم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راده.قطع: ۲۰۰×۲۸۵.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39050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‏يادداشت مشخصات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نوع و درجه خط:نسخ. </a:t>
                      </a:r>
                      <a:r>
                        <a:rPr lang="fa-IR" sz="1200" dirty="0" smtClean="0">
                          <a:effectLst/>
                          <a:cs typeface="Nazanin Mazar" pitchFamily="2" charset="-78"/>
                        </a:rPr>
                        <a:t>         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نوع کاغذ:فرنگي، شکري٬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آهار و مهره. </a:t>
                      </a:r>
                      <a:br>
                        <a:rPr lang="ar-SA" sz="12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تزئينات متن:عناوين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علايم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با مرکب قرمز. </a:t>
                      </a:r>
                      <a:r>
                        <a:rPr lang="fa-IR" sz="1200" dirty="0" smtClean="0">
                          <a:effectLst/>
                          <a:cs typeface="Nazanin Mazar" pitchFamily="2" charset="-78"/>
                        </a:rPr>
                        <a:t>        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نوع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و تز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ئينات جلد:الحاقي٬ تيماج يک لايي عنابي٬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مجدول٬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ريسه اي.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43101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‏خصوصيات نسخه موجود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حواشي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اوراق:کتاب با نشان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هاي(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ق۱۲ ، منه رحمةالله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تعالي٬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صح٬ منه ره٬ صحاح٬ سمع٬ مجمع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البحرين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) در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حاشيه تصحيح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شده است. </a:t>
                      </a:r>
                      <a:br>
                        <a:rPr lang="ar-SA" sz="12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امتياز:يادداشتي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درباره </a:t>
                      </a: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دعاي يوم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 </a:t>
                      </a: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روي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برگ ۳ به خط </a:t>
                      </a: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شيخ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جعفر </a:t>
                      </a:r>
                      <a:r>
                        <a:rPr lang="ar-SA" sz="12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شوشتري </a:t>
                      </a:r>
                      <a:r>
                        <a:rPr lang="ar-SA" sz="12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نوشته شده است.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59665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معرفي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نسخه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بنگريد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به شماره ۷۸۱۴-۵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درهمين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فهرست:بر اساس سنت و استحباب نگارش چهل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حديث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شيخ بهايي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چهل حدبث گرد آورده ، ابتدا با عنوان "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الحديث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" و ذکر شماره آن سپس سند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حديث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را ذکر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مي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کند بعد از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بيان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خود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حديث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، شواهد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قرآني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توضيحات خويش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را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بيان مي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کند.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016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‏ياداشت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تملک و سجع مهر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شکل و سجع مهر:مهر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بيضوي اهدايي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خاندان حاج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شيخ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جعفر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شوشتري روي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برگ ۱و۳و۴.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68471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توضيحات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نسخه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نسخه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بررسي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شده . </a:t>
                      </a:r>
                      <a:r>
                        <a:rPr lang="fa-IR" sz="1200" dirty="0" smtClean="0">
                          <a:effectLst/>
                          <a:cs typeface="Nazanin Mazar" pitchFamily="2" charset="-78"/>
                        </a:rPr>
                        <a:t>     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جلد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کتاب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الحاقي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است . در اوراق آن آثار لکه و رطوبت و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وصالي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مشاهده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مي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شود.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13714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‏يادداشت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کلي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زبان:عربي </a:t>
                      </a:r>
                      <a:r>
                        <a:rPr lang="fa-IR" sz="1200" dirty="0" smtClean="0">
                          <a:effectLst/>
                          <a:cs typeface="Nazanin Mazar" pitchFamily="2" charset="-78"/>
                        </a:rPr>
                        <a:t>      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تاريخ تأليف:۹۹۵ق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807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‏منابع اثر، نمايه ها، چکيده ها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ذريعه(۱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: ۴۲۵)،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مرعشي(۱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: ۷۶)٬ مشار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عربي(۳۶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).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9096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عنوانهاي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ديگر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اربعون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حديثا</a:t>
                      </a:r>
                      <a:r>
                        <a:rPr lang="en-US" sz="1200" baseline="0" dirty="0" smtClean="0">
                          <a:effectLst/>
                          <a:cs typeface="Nazanin Mazar" pitchFamily="2" charset="-78"/>
                        </a:rPr>
                        <a:t>    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اربعين شيخ بهايي.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9096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اربعينات -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قرن ۱۰ق. </a:t>
                      </a:r>
                      <a:r>
                        <a:rPr lang="fa-IR" sz="1200" dirty="0" smtClean="0">
                          <a:effectLst/>
                          <a:cs typeface="Nazanin Mazar" pitchFamily="2" charset="-78"/>
                        </a:rPr>
                        <a:t>    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احاديث شيعه -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قرن‏‫ ۱۰ق.‏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  <a:tr h="2016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دسترسي </a:t>
                      </a:r>
                      <a:r>
                        <a:rPr lang="ar-SA" sz="1200" dirty="0">
                          <a:effectLst/>
                          <a:cs typeface="Nazanin Mazar" pitchFamily="2" charset="-78"/>
                        </a:rPr>
                        <a:t>و محل </a:t>
                      </a:r>
                      <a:r>
                        <a:rPr lang="ar-SA" sz="1200" dirty="0" smtClean="0">
                          <a:effectLst/>
                          <a:cs typeface="Nazanin Mazar" pitchFamily="2" charset="-78"/>
                        </a:rPr>
                        <a:t>الکترونيکي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2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2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http://dl.nlai.ir/UI/e</a:t>
                      </a:r>
                      <a:r>
                        <a:rPr lang="ar-SA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36</a:t>
                      </a:r>
                      <a:r>
                        <a:rPr lang="en-US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e</a:t>
                      </a:r>
                      <a:r>
                        <a:rPr lang="ar-SA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20</a:t>
                      </a:r>
                      <a:r>
                        <a:rPr lang="en-US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a</a:t>
                      </a:r>
                      <a:r>
                        <a:rPr lang="ar-SA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7-55</a:t>
                      </a:r>
                      <a:r>
                        <a:rPr lang="en-US" sz="1200" u="none" strike="noStrike" dirty="0" err="1">
                          <a:effectLst/>
                          <a:cs typeface="Nazanin Mazar" pitchFamily="2" charset="-78"/>
                          <a:hlinkClick r:id="rId3"/>
                        </a:rPr>
                        <a:t>ea</a:t>
                      </a:r>
                      <a:r>
                        <a:rPr lang="en-US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-</a:t>
                      </a:r>
                      <a:r>
                        <a:rPr lang="ar-SA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4002-8</a:t>
                      </a:r>
                      <a:r>
                        <a:rPr lang="en-US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a</a:t>
                      </a:r>
                      <a:r>
                        <a:rPr lang="ar-SA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32</a:t>
                      </a:r>
                      <a:r>
                        <a:rPr lang="en-US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-d</a:t>
                      </a:r>
                      <a:r>
                        <a:rPr lang="ar-SA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99</a:t>
                      </a:r>
                      <a:r>
                        <a:rPr lang="en-US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f</a:t>
                      </a:r>
                      <a:r>
                        <a:rPr lang="ar-SA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83007928</a:t>
                      </a:r>
                      <a:r>
                        <a:rPr lang="en-US" sz="12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/Catalogue.aspx</a:t>
                      </a:r>
                      <a:endParaRPr lang="en-US" sz="12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650" marR="5650" marT="5650" marB="565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اعمال روز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17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20461741"/>
              </p:ext>
            </p:extLst>
          </p:nvPr>
        </p:nvGraphicFramePr>
        <p:xfrm>
          <a:off x="395536" y="1349141"/>
          <a:ext cx="8352928" cy="511789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70585"/>
                <a:gridCol w="417647"/>
                <a:gridCol w="6264696"/>
              </a:tblGrid>
              <a:tr h="1629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بازيابي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۵-۸۶۹۵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25474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‏شماره هاي شناسايي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ديگر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۳۴۰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25192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[اعمال السنه][نسخه </a:t>
                      </a:r>
                      <a:r>
                        <a:rPr lang="ar-SA" sz="13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خطي]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50369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‏آغاز ، انجام ، انجامه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آغاز:افتاده... اللهم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اني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اسئلک بحولک و قوتک و جودک و کرمک و منک و فضلک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يا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اسمع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السامعين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يا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ابصر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الناظرين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... </a:t>
                      </a:r>
                      <a:br>
                        <a:rPr lang="ar-SA" sz="13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انجام:... و انا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الزعيم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لمن فعل ذلک قلت 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کيف نعزي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بعضنا بعضا قال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يقولون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اعظم الله اجورنا بمصابنا...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افتاده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25192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‏مشخصات ظاهري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۷۶صفحه، ۱۵سطر کامل٬ اندازه سطور:۸۰×۱۷۰.: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علايم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راده.؛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قطع:۱۴۰×۲۳۵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63764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‏يادداشت مشخصات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نوع و درجه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خط:نسخ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/>
                      </a:r>
                      <a:br>
                        <a:rPr lang="ar-SA" sz="13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نوع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کاغذ:فرنگي، شکري٬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آهار 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مهره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/>
                      </a:r>
                      <a:br>
                        <a:rPr lang="ar-SA" sz="13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تزئينات متن:عناوين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علايم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با مرکب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قرمز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/>
                      </a:r>
                      <a:br>
                        <a:rPr lang="ar-SA" sz="13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نوع و تز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ئينات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جلد:فاقد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جلد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100248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معرفي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نسخه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گرد آورنده کتاب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مطالبي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را از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کتابهاي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اقبال الاعمال ابن طاووس و المزار ابن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مشهدي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و مصباح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شيخ طوسي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به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اين ترتيب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جمع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آوري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نموده و آورده است: در ابتدا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بخشهايي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در مناسک حج در ماه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ذيحجه(ص۱-۳۴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)٬ سپس در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زيارت مدينه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مکانهاي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متبرک آن(ص۳۴- ۴۳)،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زيارت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امام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حسين(ص۴۳-۵۷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)٬ نماز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عيد غدير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دعاي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بعد از آن(ص۵۷-۶۶)٬ روز ۲۴ ماه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ذيحجه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روز تصدق دادن حضرت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علي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در رکوع(ص۶۶) ٬ </a:t>
                      </a:r>
                      <a:r>
                        <a:rPr lang="ar-SA" sz="13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روز۲۵ </a:t>
                      </a:r>
                      <a:r>
                        <a:rPr lang="ar-SA" sz="13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ذيحجه </a:t>
                      </a:r>
                      <a:r>
                        <a:rPr lang="ar-SA" sz="13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روز مباهله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 و نزول سوره هل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اتي(ص۶۷-۷۴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) و اعمال ماه محرم (ص ۷۴-۷۶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25474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‏ياداشت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تملک و سجع مهر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شکل و سجع مهر:مهر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بيضوي اهدايي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خاندان حاج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شيخ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جعفر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شوشتري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در صفحات ۱و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۳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62720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توضيحات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نسخه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نسخه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بررسي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شده . </a:t>
                      </a:r>
                      <a:br>
                        <a:rPr lang="ar-SA" sz="1300" dirty="0">
                          <a:effectLst/>
                          <a:cs typeface="Nazanin Mazar" pitchFamily="2" charset="-78"/>
                        </a:rPr>
                      </a:b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کتاب فاقد جلد است 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بسياري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از اوراق از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شيرازه جدايند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. آثار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موريانه خوردگي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و لکه 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وصالي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در اوراق مشاهده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مي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شود.ابتدا و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انتهاي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کتاب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افتادگي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دارد. کتاب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داراي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برگ شمار است( ۱۰۰۷۹-۲۰۰۶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يعني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از برگ ۱۷۹-۲۰۶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1629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‏يادداشت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کلي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زبان:عربي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16304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اعمال السنه </a:t>
                      </a:r>
                      <a:r>
                        <a:rPr lang="en-US" sz="1300" dirty="0" smtClean="0">
                          <a:effectLst/>
                          <a:cs typeface="Nazanin Mazar" pitchFamily="2" charset="-78"/>
                        </a:rPr>
                        <a:t>    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زيارت -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آداب و رسوم </a:t>
                      </a:r>
                      <a:r>
                        <a:rPr lang="en-US" sz="1300" dirty="0" smtClean="0">
                          <a:effectLst/>
                          <a:cs typeface="Nazanin Mazar" pitchFamily="2" charset="-78"/>
                        </a:rPr>
                        <a:t>     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دعاها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  <a:tr h="25474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دسترسي </a:t>
                      </a:r>
                      <a:r>
                        <a:rPr lang="ar-SA" sz="1300" dirty="0">
                          <a:effectLst/>
                          <a:cs typeface="Nazanin Mazar" pitchFamily="2" charset="-78"/>
                        </a:rPr>
                        <a:t>و محل </a:t>
                      </a:r>
                      <a:r>
                        <a:rPr lang="ar-SA" sz="1300" dirty="0" smtClean="0">
                          <a:effectLst/>
                          <a:cs typeface="Nazanin Mazar" pitchFamily="2" charset="-78"/>
                        </a:rPr>
                        <a:t>الکترونيکي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3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3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http://dl.nlai.ir/UI/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9261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e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8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e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5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-b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310-4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f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3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e-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8239-34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c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1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f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22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c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96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b</a:t>
                      </a:r>
                      <a:r>
                        <a:rPr lang="ar-SA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8</a:t>
                      </a:r>
                      <a:r>
                        <a:rPr lang="en-US" sz="1300" u="none" strike="noStrike" dirty="0">
                          <a:effectLst/>
                          <a:cs typeface="Nazanin Mazar" pitchFamily="2" charset="-78"/>
                          <a:hlinkClick r:id="rId3"/>
                        </a:rPr>
                        <a:t>/Catalogue.aspx</a:t>
                      </a:r>
                      <a:endParaRPr lang="en-US" sz="13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6524" marR="6524" marT="6524" marB="6524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اعمال روز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17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4214139"/>
              </p:ext>
            </p:extLst>
          </p:nvPr>
        </p:nvGraphicFramePr>
        <p:xfrm>
          <a:off x="457200" y="2408904"/>
          <a:ext cx="8229600" cy="329412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صدري،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۱۳۶۱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پانزده روز با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غدير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: روزشمار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وقايع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قربان تا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غدير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غدير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تا مباهله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/محمد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صدري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قم: عطر عترت‏‫،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‏‫۶۴ص.؛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۱۴×۲۱س‌م.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‏‫۱۰۰۰۰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600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5588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69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9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کتابنامه به صورت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زيرنويس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غدير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خم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۲۲۳/۵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‏‫۲۹۷/۴۵۲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۲۸۶۵۸۲۲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اعمال روز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17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59471950"/>
              </p:ext>
            </p:extLst>
          </p:nvPr>
        </p:nvGraphicFramePr>
        <p:xfrm>
          <a:off x="457200" y="2937732"/>
          <a:ext cx="8229600" cy="209626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دع‍وت‍ي‌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سيدم‍ي‍راب‍وال‍ف‍ت‍ح‌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۱۳۱۶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آن‌ روز: روز م‍ب‍اه‍ل‍ه‌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ميراب‍وال‍ف‍ت‍ح‌ دع‍وت‍ي‌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[ت‍ه‍ران‌]: شناخت معارف اسلام؛ قم: شفق قم‏‫،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۳۲ص‌: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م‍ص‍ور،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ن‍ق‍ش‍ه‌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‏‫۴۰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برون‌سپاري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۶۳۶۲۵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>
                <a:cs typeface="Nazanin Mazar" pitchFamily="2" charset="-78"/>
              </a:rPr>
              <a:t>کتاب‌هاي کودک و نوجوان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72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85605956"/>
              </p:ext>
            </p:extLst>
          </p:nvPr>
        </p:nvGraphicFramePr>
        <p:xfrm>
          <a:off x="323528" y="1412776"/>
          <a:ext cx="8496944" cy="533968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99389"/>
                <a:gridCol w="424847"/>
                <a:gridCol w="6372708"/>
              </a:tblGrid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ت‍ح‍ري‍رچ‍ي‌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م‍ح‍م‍د،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۱۳۳۱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56111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چ‍ه‌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ب‍اي‍د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ک‍رد؟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ت‍رج‍م‍ه‌ و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ت‍ن‍ظي‍م‍ي‌ وي‍ژه‌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از ال‍م‍راق‍ب‍ات‌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ت‍ال‍ي‍ف‌ م‍ي‍رزا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ج‍واد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م‍ل‍ک‍ي‌ ت‍ب‍ري‍زي‌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؛ ت‍رج‍م‍ه‌ آزاد، ان‍ت‍خ‍اب‌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پ‍اورق‍ي‌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ت‍رت‍ي‍ب‌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م‍ج‍دد م‍ح‍م‍د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ت‍ح‍ري‍رچ‍ي‌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ت‍ه‍ران‌: رس‍ال‍ت‌ ق‍ل‍م‌‏‫، -۱۳۶۴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ج.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۹۰۰ري‍ال‌(ج‌.۱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 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۹۰۰ري‍ال‌(ج‌.۱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 ؛ ‏‫۲۴۰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 ج.۲)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برون‌سپاري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‏‫ج.۲(چاپ دوم): بهار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۱۳۶۵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ک‍ت‍اب‍ن‍ام‍ه‌.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56111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‏مندرجات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ج‌. ۱. در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ولاي‍ت‌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ب‍ع‍ث‍ت‌ و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م‍ع‍ص‍وم‌ش‍ن‍اس‍ي‌-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ج‌. ۲. در م‍ن‍اج‍ات‌ و دع‍ا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ج‌. ۳. در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روزه‌داري‌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ش‍ب‍ه‍اي‌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ق‍در، خ‍وان‍دن‌ ق‍رآن‌،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ره‍ب‍ري‌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ديگر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ال‍م‍راق‍ب‍ات‌ اع‍م‍ال‌ ال‍س‍ن‍ه‌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دعاها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اعمال السنه 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ملکي‌تبريزي، جواد‌بن‌شفيع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‎۱۳۴۳ق.المراقبات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۲۶۶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م‌۷م‌۴۰۱ ۱۳۶۴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۲۹۷/۷۷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332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م‌۶۵-۱۶۱۳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اعمال روز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517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75683935"/>
              </p:ext>
            </p:extLst>
          </p:nvPr>
        </p:nvGraphicFramePr>
        <p:xfrm>
          <a:off x="457200" y="1776444"/>
          <a:ext cx="8229600" cy="445389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م‍اج‍راج‍و، م‍ح‍س‍ن‌،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۱۳۶۱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حبيب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خدا حضرت محمد (ص):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زندگاني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حضرت محمد از ولادت تا رحلت، هجرت، فرزندان،جنگ‌ها، مباهله، اصحاب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پيامبر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سيره اخلاقي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اجتماعي،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واقعه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غدير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وقايع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معراج و...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نويسنده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محسن ماجراجو؛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ويراستار مهدي صباغي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مشهد: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ديانت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۱۳۹۱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‏‫۱۹۲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‏‫۳۰۰۰۰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978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600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6534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03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9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چاپ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قبلي: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محسن ماجراجو‏‫،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کتابنامه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ديگر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زندگاني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حضرت محمد از ولادت تا رحلت، هجرت، فرزندان،جنگ‌ها، </a:t>
                      </a:r>
                      <a:r>
                        <a:rPr lang="ar-SA" sz="1600" kern="1200" dirty="0" smtClean="0">
                          <a:solidFill>
                            <a:schemeClr val="dk1"/>
                          </a:solidFill>
                          <a:effectLst/>
                          <a:highlight>
                            <a:srgbClr val="00FF00"/>
                          </a:highlight>
                          <a:latin typeface="+mn-lt"/>
                          <a:ea typeface="+mn-ea"/>
                          <a:cs typeface="Nazanin Mazar" pitchFamily="2" charset="-78"/>
                        </a:rPr>
                        <a:t>مباهله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اصحاب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پيامبر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سيره اخلاقي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اجتماعي،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واقعه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غدير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وقايع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معراج و...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 (ص)،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پيامبر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اسلام، ۵۳ قبل از هجرت - ۱۱ق.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صباغي، مهدي،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۱۳۵۷‏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ويراستار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۲۲/۹‏‫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م۱۶ح۲ ۱۳۹۱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‏‫۲۹۷/۹۳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۲۷۲۴۴۶۵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پ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رامون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07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901698"/>
              </p:ext>
            </p:extLst>
          </p:nvPr>
        </p:nvGraphicFramePr>
        <p:xfrm>
          <a:off x="323527" y="1268760"/>
          <a:ext cx="8568953" cy="534872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713791"/>
                <a:gridCol w="428448"/>
                <a:gridCol w="6426714"/>
              </a:tblGrid>
              <a:tr h="288032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زي‍ن‌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س‍م‍ي‍ح‌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ع‍اطف‌ </a:t>
                      </a:r>
                      <a:r>
                        <a:rPr lang="en-US" sz="1100" dirty="0" err="1" smtClean="0">
                          <a:effectLst/>
                          <a:cs typeface="Nazanin Mazar" pitchFamily="2" charset="-78"/>
                        </a:rPr>
                        <a:t>Zayn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, </a:t>
                      </a:r>
                      <a:r>
                        <a:rPr lang="en-US" sz="1100" dirty="0" err="1">
                          <a:effectLst/>
                          <a:cs typeface="Nazanin Mazar" pitchFamily="2" charset="-78"/>
                        </a:rPr>
                        <a:t>Samih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en-US" sz="1100" dirty="0" err="1">
                          <a:effectLst/>
                          <a:cs typeface="Nazanin Mazar" pitchFamily="2" charset="-78"/>
                        </a:rPr>
                        <a:t>Atif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‏عنوان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قراردادي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مج‍م‍ع‌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ال‍ب‍ي‍ان‌ ال‍ح‍دي‍ث‌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ق‍ص‍ص‌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الان‍ب‍ي‍اآ ف‍ي‌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ال‍ق‍رآن‌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ال‍ک‍ري‍م‌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فارسي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برگزيده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زن‍دگ‍ان‍ي‌ پ‍ي‍ام‍ب‍ر </a:t>
                      </a:r>
                      <a:r>
                        <a:rPr lang="ar-SA" sz="11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اک‍رم‌ (ص‌) در ق‍رآن‌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س‍م‍ي‍ح‌ع‍اطف‌ ال‍زي‍ن‌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؛ ت‍رج‍م‍ه‌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ع‍ل‍ي‌ چ‍راغ‍ي‌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ت‍ه‍ران‌ : ذک‍ر‏‫، ۱۳۸۴.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۸ ج‌. در دو مجلد.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54991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دوره‏‫ : ‎964-307-262-2 ؛ ‏‫دوره، چاپ سوم‏‫978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307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262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 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: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 ؛ ‏‫۵۹۰۰۰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‏‫: ‏‫ج.۱ تا ۵‏‫: 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307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260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5 ؛ ‏‫۶۵۰۰۰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‏‫: ج. ۱تا ۵ ( چاپ دوم) : 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307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260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5 ؛ ‏‫ج. ۶ تا ۸‏‫964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307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261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4 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: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 ؛ ‏‫۵۹۰۰۰ ريال‏‫: ج. ۱ - ۵ ، چاپ اول: 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307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260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5 ؛ ‏‫ ج.۶ تا۸ ، چاپ سوم‏‫978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307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261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2 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: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برونسپاري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21317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ک‍ت‍اب‌ ح‍اض‍ر ت‍رج‍م‍ه‌ و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ب‍رگ‍زي‍ده‌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م‍ج‍م‍ع‌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ال‍ب‍ي‍ان‌ ال‍ح‍دي‍ث‌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...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اس‍ت‌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چ‍اپ‌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ق‍ب‍ل‍ي‌ اي‍ن‌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ک‍ت‍اب‌ ب‍ه‌ ص‍ورت‌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ج‍ل‍ده‍اي‌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م‍ج‍زا م‍ن‍ت‍ش‍ر ش‍ده‌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اس‍ت‌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‏‫ج. ۱ - ۵ ( چاپ اول : ۱۳۸۷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ج . ۱ - ۵ (چاپ دوم: ۱۳۸۷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21317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ج.۶ - ۸ (چاپ سوم: ۱۳۸۹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80156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‏مندرجات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ج‌. ۱. اع‍راب‌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پ‍ي‍ش‌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از اس‍لام‌.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ن‍ي‍اک‍ان‌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م‍ح‍م‍د(ص‌) 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م‍ي‍لاد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م‍ح‍م‍د(ص‌). - ج‌. ۲.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ش‍ي‍رخ‍وارگ‍ي‌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ک‍ودک‍ي‌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ن‍وج‍وان‍ي‌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ازدواج‌ م‍ح‍م‍د(ص‌). ب‍ع‍ث‍ت‌/ت‍رج‍م‍ه‌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م‍ح‍م‍دح‍س‍ي‍ن‌ اح‍م‍دي‍ار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.- ج‌. ۳. ن‍ق‍طه‌ آغ‍از دع‍وت‌ 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وض‍ع‍ي‍ت‌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م‍ک‍ه‌. ن‍ق‍طه‌ ح‍رک‍ت‌.- ج‌. ۴.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ت‍ح‍ري‍م‌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و م‍ح‍اص‍ره‌ در طائ‍ف‌. دع‍وت‌ ب‍ه‌ اس‍لام‌. ه‍ج‍رت‌ ب‍ه‌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ي‍ث‍رب‌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.- ج‌. ۵.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ت‍اس‍ي‍س‌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دول‍ت‌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اس‍لام‍ي‌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زن‍دگ‍ي‌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در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م‍دي‍ن‍ه‌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- غ‍زوه‌ ب‍در.- ج‌. ۶. غ‍زوه‌ اح‍د.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س‍رک‍وب‍ي‌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ف‍ت‍ن‍ه‌ه‍ا. غ‍زوه‌ اح‍زاب‌ .- ج‌. ۷.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پ‍ي‍م‍ان‌ ح‍دي‍ب‍ي‍ه‌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ن‍ام‍ه‌ه‍اي‌ پ‍ي‍ام‍ب‍ر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ب‍ر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ف‍رم‍ان‍رواي‍ان‌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 ف‍ت‍ح‌ م‍ک‍ه‌.- ج‌. ۸. غ‍زوه‌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ح‍ن‍ي‍ن‌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1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داس‍ت‍ان‌ م‍ب‍اه‍ل‍ه‌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 ح‍ج‍ه‌ ال‍وداع‌. رح‍ل‍ت‌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پ‍ي‍ام‍ب‍ر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محمد‏‫ (ص)،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پيامبر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اسلام، ‏‫۵۳ قبل از هجرت -‏‏ ۱۱ق.‏‏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سرگذشتنامه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تفاسير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اهل سنت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قرن ۲۰ م.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قرآن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قصه‌ها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چ‍راغ‍ي‌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ع‍ل‍ي‌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،‏‫ ۱۳۳۲ - ‏، مترجم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اح‍م‍دي‍ار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م‍ح‍م‍دح‍س‍ي‍ن‌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 ۱۳۴۰ -، مترجم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1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100">
                          <a:effectLst/>
                          <a:cs typeface="Nazanin Mazar" pitchFamily="2" charset="-78"/>
                        </a:rPr>
                        <a:t>۹۸‏‫</a:t>
                      </a:r>
                      <a:r>
                        <a:rPr lang="en-US" sz="11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100">
                          <a:effectLst/>
                          <a:cs typeface="Nazanin Mazar" pitchFamily="2" charset="-78"/>
                        </a:rPr>
                        <a:t>ز۹۴م‌۳۰۴۲۱۲۸ ۱۳۸۴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18680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‏‫۲۹۷/۱۷۲۴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  <a:tr h="21317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م‌۸۴-۲۱۰۶۲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930" marR="5930" marT="5930" marB="593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پ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رامون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410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43156275"/>
              </p:ext>
            </p:extLst>
          </p:nvPr>
        </p:nvGraphicFramePr>
        <p:xfrm>
          <a:off x="457200" y="2144490"/>
          <a:ext cx="8229600" cy="3893058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اميني‌گلستاني،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۱۳۱۷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از مباهله تا عاشورا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/محمد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اميني‌گلستاني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قم: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سپهرآذين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۶۶۲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‏‫۴۰۰۰۰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:‏‫964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96394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7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0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چاپ دوم.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کتابنامه: ص. ۶۴۴-۶۶۲ 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همچنين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به صورت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زيرنويس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مباهله.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خاندان نبوت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سرگذشتنامه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عاشورا.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۲۴/۳‏‫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الف۷۶الف۴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‏‫۲۹۷/۹۳۶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‎۱‎۰‎۵‎۷‎۶‎۱‎۵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پ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رامون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4105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51167908"/>
              </p:ext>
            </p:extLst>
          </p:nvPr>
        </p:nvGraphicFramePr>
        <p:xfrm>
          <a:off x="457200" y="1412776"/>
          <a:ext cx="8229600" cy="503682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ان‍ص‍اري‌ق‍م‍ي‌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م‍ح‍م‍د رض‍ا، ۱۳۳۷- ، م‍ص‍ح‍ح‌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از ن‍ج‍ران‌ ت‍ا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م‍دي‍ن‍ه‌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‏‫: ۹۰ داس‍ت‍ان‌ از م‍ب‍اه‍ل‍ه‌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پ‍ي‍ام‍ب‍ر ص‍ل‍ي‌ال‍ل‍ه‌‌ع‍ل‍ي‍ه‌‌و‌آل‍ه‌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ب‍ا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م‍س‍ي‍ح‍ي‍ان‌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ن‍ج‍ران‌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م‍ح‍م‍درض‍ا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ان‍ص‍اري‌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‏‫ق‍م‌‏‫: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دل‍ي‍ل‌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م‍ا‏‫،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‏‫۱۱۸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‏‫۵۰۰۰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ري‍ال‌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‏‫: ‏‫‎964-7990-98-7 ؛ ‏‫۱۲۰۰۰ ريال‏‫: چاپ دوم‏‫: ‏‫978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7990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1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‏‫ص. ع. به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انگليسي:</a:t>
                      </a:r>
                      <a:endParaRPr lang="fa-IR" sz="1600" dirty="0" smtClean="0">
                        <a:effectLst/>
                        <a:cs typeface="Nazanin Mazar" pitchFamily="2" charset="-78"/>
                      </a:endParaRPr>
                    </a:p>
                    <a:p>
                      <a:pPr algn="l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cs typeface="Nazanin Mazar" pitchFamily="2" charset="-78"/>
                        </a:rPr>
                        <a:t>Mohammad </a:t>
                      </a:r>
                      <a:r>
                        <a:rPr lang="en-US" sz="1400" dirty="0">
                          <a:effectLst/>
                          <a:cs typeface="Nazanin Mazar" pitchFamily="2" charset="-78"/>
                        </a:rPr>
                        <a:t>Reza Ansari. From </a:t>
                      </a:r>
                      <a:r>
                        <a:rPr lang="en-US" sz="1400" dirty="0" err="1">
                          <a:effectLst/>
                          <a:cs typeface="Nazanin Mazar" pitchFamily="2" charset="-78"/>
                        </a:rPr>
                        <a:t>Nadiran</a:t>
                      </a:r>
                      <a:r>
                        <a:rPr lang="en-US" sz="1400" dirty="0">
                          <a:effectLst/>
                          <a:cs typeface="Nazanin Mazar" pitchFamily="2" charset="-78"/>
                        </a:rPr>
                        <a:t> to </a:t>
                      </a:r>
                      <a:r>
                        <a:rPr lang="en-US" sz="1400" dirty="0" smtClean="0">
                          <a:effectLst/>
                          <a:cs typeface="Nazanin Mazar" pitchFamily="2" charset="-78"/>
                        </a:rPr>
                        <a:t>Medina: 90</a:t>
                      </a:r>
                      <a:r>
                        <a:rPr lang="ar-SA" sz="14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en-US" sz="1400" dirty="0" err="1">
                          <a:effectLst/>
                          <a:cs typeface="Nazanin Mazar" pitchFamily="2" charset="-78"/>
                        </a:rPr>
                        <a:t>storiesin</a:t>
                      </a:r>
                      <a:r>
                        <a:rPr lang="en-US" sz="1400" dirty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en-US" sz="1400" dirty="0" err="1" smtClean="0">
                          <a:effectLst/>
                          <a:cs typeface="Nazanin Mazar" pitchFamily="2" charset="-78"/>
                        </a:rPr>
                        <a:t>mobahele</a:t>
                      </a:r>
                      <a:r>
                        <a:rPr lang="en-US" sz="1400" dirty="0">
                          <a:effectLst/>
                          <a:cs typeface="Nazanin Mazar" pitchFamily="2" charset="-78"/>
                        </a:rPr>
                        <a:t>....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‏‫چاپ دوم: تابستان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۱۳۸۷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ک‍ت‍اب‍ن‍ام‍ه‌ ب‍ه‌ ص‍ورت‌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زي‍رن‍وي‍س‌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گسترده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نود داس‍ت‍ان‌ از م‍ب‍اه‍ل‍ه‌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پ‍ي‍ام‍ب‍ر ص‍ل‍ي‌ال‍ل‍ه‌ ع‍ل‍ي‍ه‌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و آل‍ه‌ ب‍ا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م‍س‍ي‍ح‍ي‍ان‌ ن‍ج‍ران‌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مباهله – داستان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داستان‌هاي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کوتاه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فارسي 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قرن ۱۴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مجموعه‌ها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داستان‌هاي مذهبي-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قرن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۱۴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داستان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PIR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۴۲۳۴ 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م۲۴‏‫ال‍ف‌۸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‏‫۸فا۳/۶۲۰۸۳۱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م‌۸۲-۲۷۸۷۴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داستان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985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0685075"/>
              </p:ext>
            </p:extLst>
          </p:nvPr>
        </p:nvGraphicFramePr>
        <p:xfrm>
          <a:off x="395536" y="1368644"/>
          <a:ext cx="8424936" cy="533545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84987"/>
                <a:gridCol w="421247"/>
                <a:gridCol w="6318702"/>
              </a:tblGrid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ان‍ص‍اري‌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م‍ح‍م‍درض‍ا،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۱۳۶۶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5748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اس‍رار م‍ب‍اه‍ل‍ه‌: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م‍اج‍راي‌ ع‍ظي‍م‌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ب‍ي‍ن‌ پ‍ي‍ام‍ب‍ر ص‍ل‍ي‌ال‍ل‍ه‌ ع‍ل‍ي‍ه‌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و آل‍ه‌ و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م‍س‍ي‍ح‍ي‍ان‌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ن‍ج‍ران‌ و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ت‍اري‍خ‌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۱۴۰۰ س‍ال‍ه‌ آن‌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م‍ح‍م‍درض‍ا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ان‍ص‍اري‌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ق‍م‌: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دل‍ي‍ل‌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م‍ا‏‫،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۳۱۸ص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‏‫۱۵۰۰۰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‏‫964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7990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43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-X :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 ؛ ‏‫‏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۱۷۰۰۰ريال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 چاپ دوم) ؛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۱۷۰۰۰ريال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(چاپ سوم)‏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574868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‏‫ص‌. ع‌. ب‍ه‌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ان‍گ‍ل‍ي‍س‍ي‌:</a:t>
                      </a:r>
                      <a:endParaRPr lang="en-US" sz="1600" dirty="0" smtClean="0">
                        <a:effectLst/>
                        <a:cs typeface="Nazanin Mazar" pitchFamily="2" charset="-78"/>
                      </a:endParaRP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‎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Mohammad </a:t>
                      </a:r>
                      <a:r>
                        <a:rPr lang="en-US" sz="1600" dirty="0" err="1">
                          <a:effectLst/>
                          <a:cs typeface="Nazanin Mazar" pitchFamily="2" charset="-78"/>
                        </a:rPr>
                        <a:t>reza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 Ansari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. </a:t>
                      </a:r>
                      <a:r>
                        <a:rPr lang="en-US" sz="1600" dirty="0" err="1" smtClean="0">
                          <a:effectLst/>
                          <a:cs typeface="Nazanin Mazar" pitchFamily="2" charset="-78"/>
                        </a:rPr>
                        <a:t>Mystries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of </a:t>
                      </a:r>
                      <a:r>
                        <a:rPr lang="en-US" sz="1600" dirty="0" err="1" smtClean="0">
                          <a:effectLst/>
                          <a:cs typeface="Nazanin Mazar" pitchFamily="2" charset="-78"/>
                        </a:rPr>
                        <a:t>mobahele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the great even of </a:t>
                      </a:r>
                      <a:r>
                        <a:rPr lang="en-US" sz="1600" dirty="0" err="1" smtClean="0">
                          <a:effectLst/>
                          <a:cs typeface="Nazanin Mazar" pitchFamily="2" charset="-78"/>
                        </a:rPr>
                        <a:t>mobahele</a:t>
                      </a:r>
                      <a:endParaRPr lang="en-US" sz="1600" dirty="0" smtClean="0">
                        <a:effectLst/>
                        <a:latin typeface="+mn-lt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چاپ دوم: تابستان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چاپ سوم: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پاييز ۱۳۸۵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کتابنامه:ص.[۳۰۳] - ۳۰۷؛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همچنين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به صورت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زير‌نويس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محمد‏‫ (ص)،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پيامبر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اسلام، ‏‫۵۳ قبل از هجرت -‏‏ ۱۱ق.‏‏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تفاسير مسيحي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تاريخ 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از آغاز تا ۴۱ق.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 و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مسيحيت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۲۴/۳‏‫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الف۸الف۵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‏‫۲۹۷/۹۳۶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  <a:tr h="296499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م‌۸۲-۱۰۷۹۸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131" marR="9131" marT="9131" marB="9131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داستان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9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3335181"/>
              </p:ext>
            </p:extLst>
          </p:nvPr>
        </p:nvGraphicFramePr>
        <p:xfrm>
          <a:off x="467544" y="1368419"/>
          <a:ext cx="8290923" cy="5444149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58185"/>
                <a:gridCol w="414546"/>
                <a:gridCol w="6218192"/>
              </a:tblGrid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ان‍ص‍اري‌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، م‍ح‍م‍درض‍ا، ‏‫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۱۳۶۶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گ‍زارش‌ ل‍ح‍ظه‌ ب‍ه‌ ل‍ح‍ظه‌ از </a:t>
                      </a:r>
                      <a:r>
                        <a:rPr lang="ar-SA" sz="15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م‍اج‍راي‌ </a:t>
                      </a:r>
                      <a:r>
                        <a:rPr lang="ar-SA" sz="15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/ م‍ح‍م‍درض‍ا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ان‍ص‍اري‌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‏‫ق‍م‌‏‫: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دل‍ي‍ل‌ 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م‍ا‏‫،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۱۳۸۲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‏‫۷۸ ص.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698315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‏‫۳۵۰۰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ري‍ال‌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‏‫ ‏‫964</a:t>
                      </a:r>
                      <a:r>
                        <a:rPr lang="en-US" sz="15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7990</a:t>
                      </a:r>
                      <a:r>
                        <a:rPr lang="en-US" sz="15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72</a:t>
                      </a:r>
                      <a:r>
                        <a:rPr lang="en-US" sz="15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3 :‏ ؛ ‏‫۳۵۰۰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(چاپ چهارم) ؛ ‏‫۴۰۰۰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(چاپ هفتم) ؛ ‏‫۸۰۰۰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(چاپ هشتم) ؛ ‏‫۸۰۰۰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( چاپ نهم) ؛ ‏‫۹۰۰۰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‏‫: چاپ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دهم</a:t>
                      </a:r>
                      <a:r>
                        <a:rPr lang="en-US" sz="1500" dirty="0" smtClean="0">
                          <a:effectLst/>
                          <a:cs typeface="Nazanin Mazar" pitchFamily="2" charset="-78"/>
                        </a:rPr>
                        <a:t> :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978</a:t>
                      </a:r>
                      <a:r>
                        <a:rPr lang="en-US" sz="15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5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7990</a:t>
                      </a:r>
                      <a:r>
                        <a:rPr lang="en-US" sz="15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72</a:t>
                      </a:r>
                      <a:r>
                        <a:rPr lang="en-US" sz="15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1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برون‌سپاري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52844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‏‫ص‌. ع‌. ب‍ه‌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ان‍گ‍ل‍ي‍س‍ي‌:</a:t>
                      </a:r>
                      <a:endParaRPr lang="en-US" sz="1500" dirty="0" smtClean="0">
                        <a:effectLst/>
                        <a:cs typeface="Nazanin Mazar" pitchFamily="2" charset="-78"/>
                      </a:endParaRPr>
                    </a:p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.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‎</a:t>
                      </a:r>
                      <a:r>
                        <a:rPr lang="en-US" sz="1500" dirty="0">
                          <a:effectLst/>
                          <a:cs typeface="Nazanin Mazar" pitchFamily="2" charset="-78"/>
                        </a:rPr>
                        <a:t>Mohammad Reza Ansari. The frame-by -frame commentary on </a:t>
                      </a:r>
                      <a:r>
                        <a:rPr lang="en-US" sz="1500" dirty="0" err="1">
                          <a:effectLst/>
                          <a:cs typeface="Nazanin Mazar" pitchFamily="2" charset="-78"/>
                        </a:rPr>
                        <a:t>Mobahele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چاپ چهارم: بهار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۱۳۸۳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چاپ هفتم: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پاييز ۱۳۸۵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چاپ هشتم: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۱۳۸۷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‏‫چاپ نهم: زمستان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۱۳۸۷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‏‫چاپ دهم: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پاييز ۱۳۸۸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کتابنامه به صورت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زيرنويس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5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500">
                          <a:effectLst/>
                          <a:cs typeface="Nazanin Mazar" pitchFamily="2" charset="-78"/>
                        </a:rPr>
                        <a:t>۲۴/۳‏‫</a:t>
                      </a:r>
                      <a:r>
                        <a:rPr lang="en-US" sz="15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500">
                          <a:effectLst/>
                          <a:cs typeface="Nazanin Mazar" pitchFamily="2" charset="-78"/>
                        </a:rPr>
                        <a:t>الف۸ گ۴ ۱۳۸۲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‏‫۲۹۷/۹۳۶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  <a:tr h="27152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5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5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500" dirty="0">
                          <a:effectLst/>
                          <a:cs typeface="Nazanin Mazar" pitchFamily="2" charset="-78"/>
                        </a:rPr>
                        <a:t>م‌۸۲-۱۱۹۱۰</a:t>
                      </a:r>
                      <a:endParaRPr lang="en-US" sz="15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8647" marR="8647" marT="8647" marB="8647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داستان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9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42453786"/>
              </p:ext>
            </p:extLst>
          </p:nvPr>
        </p:nvGraphicFramePr>
        <p:xfrm>
          <a:off x="457200" y="2408904"/>
          <a:ext cx="8229600" cy="329412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ف‍ض‍ل‍ي‌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ن‍ادر،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۱۳۳۲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...و سرانجام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صليب مي‌شکند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! «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نگاهي مهدوي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ماجراي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مباهله»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نادر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فضلي.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تهران: انتشارات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منير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‏‫، ۱۳۹۰.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‏‫۳۲۴ص.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‏‫۶۵۰۰۰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‏‫: 978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539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293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0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فاپا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داستان‌هاي فارسي 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قرن ۱۴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جنگ‌هاي صليبي 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داستان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PIR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۸۱۶۹ 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ض۷۴‏‫و۵ ۱۳۹۰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‏‫۸فا۳/۶۲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۲۵۱۶۹۶۸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داستان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9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30821306"/>
              </p:ext>
            </p:extLst>
          </p:nvPr>
        </p:nvGraphicFramePr>
        <p:xfrm>
          <a:off x="457200" y="1556792"/>
          <a:ext cx="8229600" cy="509092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ابن‌طاوس،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علي‌بن‌موسي،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۵۸۹-۶۶۴ق.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قراردادي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الاقبال لصالح‌الاعمال.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برگزيده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المباهله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بروايه صاحب‌الاقبال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/رضي‌الدين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ابوالقاسم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علي‌بن‌طاوس؛ تحقيق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محمدرضا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المامقاني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قم: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دليل‌نا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۲۰۸ص.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‏فروست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اصرارنا؛ 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‏‫964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397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228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فيپا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کتاب حاضر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برگزيده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الاقبال لصالح‌الاعمال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»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 مي‌باشد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افست از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روي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چاپ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موسسه‌المومل‌الثقافيه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دعاها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اعمال‌السنه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مباهله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مامقاني،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محمدرضا،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۱۳۳۲،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محقق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۲۶۷/۵۵‏‫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الف۲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الف۷۰۱۸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‏‫۲۹۷/۷۷۲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‏‫م۸۵-۳۱۱۲۸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داستان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9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10090246"/>
              </p:ext>
            </p:extLst>
          </p:nvPr>
        </p:nvGraphicFramePr>
        <p:xfrm>
          <a:off x="457200" y="2012283"/>
          <a:ext cx="8229600" cy="419252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غ‍راب‌،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ک‍م‍ال‌‌ال‍دي‍ن‌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۱۳۳۵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بررسي تطبيقي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پيامبر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( ص) با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مسيحيان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نجران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کما‌ل‌الدين غراب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تهران: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بصيرت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۱۳۹۰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‏‫۱۳۴ ص.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‏‫978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600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5492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32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3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فيپا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مباهله- احاديث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مباهله-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نظر اهل سنت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تاريخ 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از آغاز تا ۴۱ق.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شيعه 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احتجاجات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۲۴/۳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غ۴ب۴ ۱۳۹۰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‏‫۲۹۷/۹۳۶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‎۲‎۲‎۸‎۲‎۶‎۶‎۶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داستان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9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42063792"/>
              </p:ext>
            </p:extLst>
          </p:nvPr>
        </p:nvGraphicFramePr>
        <p:xfrm>
          <a:off x="457200" y="2276697"/>
          <a:ext cx="8229600" cy="359359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رضايي،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سمانه،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۱۳۶۴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اين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شتر با حوصله باهاش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مي‌ريم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/سمانه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رضايي؛ تصويرگر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حامد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غفاريان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مشهد: برکات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اهل‌بيت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عليهم‌السلام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۱۲ص: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مصور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رنگي)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‏‫978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8100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95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2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فيپا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گروه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سني: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الف، ب.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شعر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مذهبي.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شعر کودکان.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غفاريان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حامد ،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تصويرگر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‏‫۸فا۱/۰۵۱‏‫ر۵۷۴الف ۱۳۸۶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‎۱‎۱‎۷‎۳‎۹‎۷‎۶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>
                <a:cs typeface="Nazanin Mazar" pitchFamily="2" charset="-78"/>
              </a:rPr>
              <a:t>کتاب‌هاي کودک و نوجوان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797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4050656"/>
              </p:ext>
            </p:extLst>
          </p:nvPr>
        </p:nvGraphicFramePr>
        <p:xfrm>
          <a:off x="457200" y="2408904"/>
          <a:ext cx="8229600" cy="3294126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س‍ي‍اح‍ي‌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م‍ج‍ي‍د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- ۱۳۴۳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دو چ‍ش‍م‌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آس‍م‍ان‍ي‌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ن‍وش‍ت‍ه‌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م‍ج‍ي‍د س‍ي‍اح‍ي‌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م‍ش‍ه‍د: م‍وس‍س‍ه‌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ف‍ره‍ن‍گ‍ي‌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ان‍ت‍ش‍ارات‍ي‌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گ‍وه‍ر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س‍ي‍اح‌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۱۳۷۹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ص‌ ۶۲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‏فروست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(م‍وس‍س‍ه‌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ف‍ره‍ن‍گ‍ي‌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ان‍ت‍ش‍ارات‍ي‌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گ‍وه‍ر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س‍ي‍اح‌۲۱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ف‍ه‍رس‍ت‍ن‍وي‍س‍ي‌ ق‍ب‍ل‍ي‌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ف‍ه‍رس‍ت‍ن‍وي‍س‍ي‌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ب‍راس‍اس‌ اطلاع‍ات‌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ف‍ي‍پ‍ا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۲۴/۳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س‌۹د۹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۲۹۷/۹۳۶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م‌۷۹-۱۵۶۴۱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داستان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29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6986042"/>
              </p:ext>
            </p:extLst>
          </p:nvPr>
        </p:nvGraphicFramePr>
        <p:xfrm>
          <a:off x="457200" y="2012283"/>
          <a:ext cx="8229600" cy="419252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ان‍ص‍اري‌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م‍ح‍م‍دب‍اق‍ر،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۱۳۳۹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ده منبر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براي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دهه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غدير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محمدباقر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انصاري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قم: عطر عترت‏‫،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۱۳۹۰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‏‫۸۸ ص.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۱۴۰۰۰ريال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600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243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020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5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فيپا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کتابنامه.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علي‌بن ابي‌طالب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 ‏‫(ع)، امام اول، ‏‫۲۳ قبل از هجرت -‏ ۴۰ق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اثبات خلافت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غدير خم-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مسائل متفرقه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عيد غدير‌خم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۲۲۳/۵‏‫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الف۸۳د۹ ۱۳۹۰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‏‫۲۹۷/۴۵۲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‎۲‎۵‎۰‎۰‎۲‎۳‎۲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متفرقه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632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19389138"/>
              </p:ext>
            </p:extLst>
          </p:nvPr>
        </p:nvGraphicFramePr>
        <p:xfrm>
          <a:off x="457200" y="2021808"/>
          <a:ext cx="8229600" cy="417347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روي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دست آسمان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 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تهيه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و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تنظيم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مجموعه دارالصادق اصفهان، واحد پژوهش؛ اشراف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علي صافي‌اصفهاني؛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[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تهيه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کننده] مرکز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تنظيم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و نشر آثار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آيت‌الله صافي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اصفهان: انتشارات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مجموعه‌ي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دار‌الصادق اصفهان‏‫، ۱۴۳۲ ق.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۱۳۹۰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‏‫۲۸۰ ص.‏‫؛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۱۴/۵×۲۱/۵س‌م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‏‫۳۵۰۰۰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600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5855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27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فيپا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کتابنامه به صورت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زيرنويس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غدير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خم --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احاديث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ص‍اف‍ي‌ اص‍ف‍ه‍ان‍ي‌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ع‍ل‍ي‌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۱۳۳۸،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ناظر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دار‌الصادق اصفهان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۲۲۳/۵۴‏‫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ر۹ ۱۳۹۰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‏‫۲۹۷/۴۵۲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‎۱‎۹‎۹‎۷‎۵‎۷‎۵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متفرقه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054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6093730"/>
              </p:ext>
            </p:extLst>
          </p:nvPr>
        </p:nvGraphicFramePr>
        <p:xfrm>
          <a:off x="323528" y="1368643"/>
          <a:ext cx="8496944" cy="5376717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99388"/>
                <a:gridCol w="424848"/>
                <a:gridCol w="6372708"/>
              </a:tblGrid>
              <a:tr h="40417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م‍اس‍ي‍ن‍ي‍ون‌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ل‍وئ‍ي‌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‏‫۱۸۸۳ - ۱۹۶۲م. </a:t>
                      </a:r>
                      <a:r>
                        <a:rPr lang="en-US" sz="1600" dirty="0" err="1" smtClean="0">
                          <a:effectLst/>
                          <a:cs typeface="Nazanin Mazar" pitchFamily="2" charset="-78"/>
                        </a:rPr>
                        <a:t>Massignon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, Louis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قراردادي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ال‍م‍ب‍اه‍ل‍ه‌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ف‍ي‌‌ال‍م‍دي‍ن‍ه‌ ب‍ي‍ن‌ ن‍ص‍اري‌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ن‍ج‍ران‌ و م‍ح‍م‍د (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ص‌</a:t>
                      </a:r>
                      <a:r>
                        <a:rPr lang="ar-SA" sz="1600" smtClean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49348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 در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م‍دي‍ن‍ه‌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: اس‍لام‌ و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م‍س‍ي‍ح‍ي‍ت‌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ت‍ال‍ي‍ف‌ ل‍وي‍ي‌ م‍اس‍ي‍ن‍ي‍ون‌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؛ ت‍رج‍م‍ه‌ و م‍ق‍دم‍ه‌ م‍ح‍م‍ودرض‍ا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اف‍ت‍خ‍ارزاده‌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ت‍ه‍ران‌: رس‍ال‍ت‌‌ق‍ل‍م‌‏‫،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۱۳۷۸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 ۱۱۴ ص.‏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‏‫۴۵۰۰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ري‍ال‌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‏‏‫ :‏ ‫‎964-5952-52-2‏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‏‫ع‍ن‍وان‌ به فرانسه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...‎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La </a:t>
                      </a:r>
                      <a:r>
                        <a:rPr lang="en-US" sz="1600" dirty="0" err="1">
                          <a:effectLst/>
                          <a:cs typeface="Nazanin Mazar" pitchFamily="2" charset="-78"/>
                        </a:rPr>
                        <a:t>Mubahala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 de </a:t>
                      </a:r>
                      <a:r>
                        <a:rPr lang="en-US" sz="1600" dirty="0" err="1">
                          <a:effectLst/>
                          <a:cs typeface="Nazanin Mazar" pitchFamily="2" charset="-78"/>
                        </a:rPr>
                        <a:t>Medine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 et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‏‏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چاپ دوم: ۱۳۸۶ (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فيپا)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ک‍ت‍اب‍ن‍ام‍ه‌: ص‌. [۱۱۲] - ۱۱۴؛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ه‍م‍چ‍ن‍ي‍ن‌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ب‍ه‌ ص‍ورت‌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زي‍رن‍وي‍س‌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محمد‏‫ (ص)،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پيامبر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اسلام، ‏‫۵۳ قبل از هجرت -‏‏ ۱۱ق.‏‏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تفاسير مسيحي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 و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مسيحيت 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مباهله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تاريخ 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از آغاز تا ۴۱ق.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اف‍ت‍خ‍ارزاده‌، م‍ح‍م‍ود،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۱۳۳۳،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مترجم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۲۲۷/۳‏‫م۲م۲ ۱۳۷۸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‏‫۲۹۷/۴۷۳‏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  <a:tr h="284314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م‌۷۸-۷۴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094" marR="9094" marT="9094" marB="9094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متفرقه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953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53884168"/>
              </p:ext>
            </p:extLst>
          </p:nvPr>
        </p:nvGraphicFramePr>
        <p:xfrm>
          <a:off x="457200" y="1625187"/>
          <a:ext cx="8229600" cy="507187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آي‍ت‌ال‍ل‍ه‍ي‌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سيدم‍ه‍دي‌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۱۳۱۷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اگ‍ر دس‍ت‍ه‍ا ب‍ه‌ آس‍م‍ان‌ ب‍ل‍ن‍د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م‍ي‌ش‍د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م‍ول‍ف‌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م‍ه‍دي‌ آي‍ت‌ال‍ل‍ه‍ي‌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وي‍راس‍ت‍ار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ش‍ه‍رام‌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ش‍ف‍ي‍ع‍ي‌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ت‍ص‍وي‍رگ‍ر م‍ح‍م‍دح‍س‍ي‍ن‌ ص‍ل‍وات‍ي‍ان‌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ت‍ه‍ران‌: وزارت‌ آم‍وزش‌ و پ‍رورش‌، م‍وس‍س‍ه‌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ف‍ره‍ن‍گ‍ي‌ م‍ن‍ادي‌ ت‍رب‍ي‍ت‌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۱۳۹۰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[۲۰] ص‌.: م‍ص‍ور (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رنگي).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‏فروست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از مجموعه داستان‌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زن‍دگ‍ي‌ پ‍ي‍ام‍ب‍ر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اس‍لام‌ (ص‌)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‏‫دوره‌‏‫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: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348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387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6 ؛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۱۸۰۰۰ريال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(چاپ چهارم)‏‫: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‫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348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385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2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فاپا (چاپ چهارم)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چاپ چهارم.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گروه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سني: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ب، ج.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محمد‏‫ (ص)،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پيامبر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اسلام، ‏‫۵۳ قبل از هجرت -‏‏ ۱۱ق.‏‏ -- داستان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مباهله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داستان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ص‍ل‍وات‍ي‍ان‌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م‍ح‍م‍دح‍س‍ي‍ن‌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‏‫۱۳۴۰ -‏،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تصوير‌گر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ش‍ف‍ي‍ع‍ي‌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ش‍ه‍رام‌، ۱۳۴۹ -،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ويراستار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ايران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. وزارت آموزش و پرورش. موسسه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فرهنگي منادي تربيت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‏‫دا۲۹۷/۹۳‏‫آ۹۵۳الف ۱۳۹۰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م‌۸۳-۲۷۶۰۰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>
                <a:cs typeface="Nazanin Mazar" pitchFamily="2" charset="-78"/>
              </a:rPr>
              <a:t>کتاب‌هاي کودک و نوجوان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3822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76958202"/>
              </p:ext>
            </p:extLst>
          </p:nvPr>
        </p:nvGraphicFramePr>
        <p:xfrm>
          <a:off x="457200" y="1880076"/>
          <a:ext cx="8229600" cy="4491990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نيک‌پنجه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اميرحسين،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۱۳۵۷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برکه‌ي آسماني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/گردآورندگان اميرحسين نيک‌پنجه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محمد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طاهري،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نرگس‌سادات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هاشمي‌دانا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تهران: نبا،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‏‫۲۲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ص: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مصور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رنگي)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‏‫۱۴۰۰۰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‏‫:‏‫978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8323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88</a:t>
                      </a:r>
                      <a:r>
                        <a:rPr lang="en-US" sz="16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7 ؛ ‏‫۱۸۵۰۰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ريال</a:t>
                      </a:r>
                      <a:r>
                        <a:rPr lang="en-US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(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با لوح فشرده)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فيپا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گروه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سني: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ب، ج.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داستان‌هاي مذهبي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غدير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خم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داستان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داستان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شعر کودکان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طاهري،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محمد، ‏‫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۱۳۶۴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هاشمي‌دانا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نرگس‌السادات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‏‫دا۲۹۷/۶۸‏‫ن۹۲۸ب ۱۳۸۹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‎۲‎۱‎۷‎۴‎۴‎۰‎۸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>
                <a:cs typeface="Nazanin Mazar" pitchFamily="2" charset="-78"/>
              </a:rPr>
              <a:t>کتاب‌هاي کودک و نوجوان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7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26762225"/>
              </p:ext>
            </p:extLst>
          </p:nvPr>
        </p:nvGraphicFramePr>
        <p:xfrm>
          <a:off x="457200" y="2012283"/>
          <a:ext cx="8229600" cy="419252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ش‍ج‍اع‍ي‌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م‍ه‍دي‌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- ۱۳۳۹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راه‍ي‌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ک‍ه‌ </a:t>
                      </a: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م‍ي‌م‍ان‍د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ن‍وي‍س‍ن‍ده‌ م‍ه‍دي‌ ش‍ج‍اع‍ي‌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؛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ت‍ص‍وي‍رگ‍ر م‍ح‍م‍دح‍س‍ي‍ن‌ ص‍ل‍وات‍ي‍ان‌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ت‍ه‍ران‌ : ک‍ت‍اب‌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ن‍ي‍س‍ت‍ان‌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۱۳۸۵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۲۸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ص‌.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م‍ص‍ور(رن‍گ‍ي‌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‎964-337-406-8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ف‍ه‍رس‍ت‍ن‍وي‍س‍ي‌ ق‍ب‍ل‍ي‌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چ‍اپ‌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ق‍ب‍ل‍ي‌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 ت‍ه‍ران‌، ک‍ان‍ون‌ پ‍رورش‌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ف‍ک‍ري‌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ک‍ودک‍ان‌ و ن‍وج‍وان‍ان‌، ۱۳۷۷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ف‍ه‍رس‍ت‌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ن‍وي‍س‍ي‌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ب‍راس‍اس‌ اطلاع‍ات‌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ف‍ي‍پ‍ا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گ‍روه‌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س‍ن‍ي‌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گ‍روه‌س‍ن‍ي‌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: ب‌، ج‌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داس‍ت‍ان‍ه‍اي‌ م‍ذه‍ب‍ي‌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داس‍ت‍ان‌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‏شناسه افزوده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ص‍ل‍وات‍ي‍ان‌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م‍ح‍م‍دح‍س‍ي‍ن‌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۱۳۴۰، ت‍ص‍وي‍رگ‍ر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دا۶۸/۲۹۷ش‌۳۷۸ر ۱۳۸۵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م‌۸۵-۱۷۰۱۶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>
                <a:cs typeface="Nazanin Mazar" pitchFamily="2" charset="-78"/>
              </a:rPr>
              <a:t>کتاب‌هاي کودک و نوجوان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7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5096339"/>
              </p:ext>
            </p:extLst>
          </p:nvPr>
        </p:nvGraphicFramePr>
        <p:xfrm>
          <a:off x="251520" y="1368639"/>
          <a:ext cx="8712968" cy="5279893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742594"/>
                <a:gridCol w="435647"/>
                <a:gridCol w="6534727"/>
              </a:tblGrid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ق‍ي‍وم‍ي‌ اص‍ف‍ه‍ان‍ي‌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 ج‍واد، ‏‫۱۳۴۲ -‏، گردآورنده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قصه‌هاي قرآني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/ تدوين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جواد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قيومي.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تهران:قيوم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‏‫، ‏‫۱۳۹۰.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۸ج‏‫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؛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۵/۱۴×۵/۲۱س‌م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‏فروست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پوپک واحد کودک و نوجوان نشر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قيوم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‏‫‏‫؛۱۲۱؛۱۲۲؛۱۲۴؛۱۲۵؛۱۲۷؛۱۲۸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538583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‏‫دوره‏‫:‏‫978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9943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71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8 ؛ ‏‫۲۰۰۰۰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 ج.۱‏‏‫:‏‫978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9943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75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6 ؛ ‏‫۲۰۰۰۰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‏‫ج.۲‏‫:‏‫978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9943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76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3 ؛ ‏‫۱۵۰۰۰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‏‫ج.۳‏‫:‏‫978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9943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77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0 ؛ ‏‫۲۰۰۰۰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 ‏‫ج.۴‏‫:‏‫978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9943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7 ؛ ‏‫۲۰۰۰۰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 ‏‫ج.۵‏‫:‏‫978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9943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92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3 ؛ ‏‫۱۵۰۰۰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 ‏‫ج.۶‏‫:‏‫978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9943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0 ؛ ‏‫۱۵۰۰۰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 ‏‫ج.۷‏‫:‏‫978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9943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7 ؛ ‏‫۲۰۰۰۰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ريال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‏‫ ‏‫ج.۸‏‫:‏‫978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964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9943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95</a:t>
                      </a:r>
                      <a:r>
                        <a:rPr lang="en-US" sz="1100" dirty="0">
                          <a:effectLst/>
                          <a:cs typeface="Nazanin Mazar" pitchFamily="2" charset="-78"/>
                        </a:rPr>
                        <a:t>-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4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فاپا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عنوان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روي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جلد ۷:داستان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هايي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از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زندگي پيامبر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اسلام (ص)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عنوان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ديگر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جلد ۷: (۳۶) داستان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هايي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از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زندگي پيامبر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اسلام (ص)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1584567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‏مندرجات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ج.۱. (۱) حضرت آدم (ع)، (۲) حضرت نوح(ع)، (۳) حضرت هود (ع)، (۴) حضرت صالح (ع)، (۵) حضرت خصر(ع).--ج.۲. (۶) 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ابراهيم(ع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)،(۷) حضرت لوط (ع)،(۸) 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ايوب(ع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)،(۹) 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شعيب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(ع)،(۱۰)حضرت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الياس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(ع)، (۱۱) 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اليسع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(ع)، (۱۲) حضرت ذوالکفل (ع).--ج.۴. (۱۵) 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موسي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(ع)، (۱۶) 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عزير(ع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).--ج.۵. (۱۷)حضرت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اشموئيل(ع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) و حضرت طالوت(ع)، (۱۸)حضرت داود (ع)، (۱۹)حضرت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سليمان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(ع)، (۲۰) 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زکريا(ع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) و 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يحيي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(ع)، (۲۱)حضرت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مريم(ع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)، (۲۲) حضرت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عيسي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(ع).--ج.۷. (۱)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دين پيامبر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قبل از بعثت، (۲) نزول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وحي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بر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پيامبر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 (۳)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نخستين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مسلمان، (۴) رساندن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پيام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به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خويشاوندان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،(۵)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ايمان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حضرت ابوطالب،(۶) ابولهب در گرداب آتش،(۷) گوش دادن مشرکان به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آيات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قرآن،(۸) هجرت به حبشه ،(۹) معراج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يا سير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به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سوي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آسمان ها ،(۱۰) هجرت، سرآغاز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تاريخ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،(۱۱)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تغيير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قبله ، (۱۲) جنگ بدر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اولين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نبرد ،(۱۳) جنگ احد،(۱۴) جنگ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بني نضير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.--ج.۸. (۱۵) جنگ احزاب،(۱۶) جنگ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بي قريظه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(۱۷) صلح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حديبيه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(۱۸) عمره قضاء،(۱۹) فتح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خيبر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(۲۰) فتح مکه (۲۱) جنگ ذات السلاسل (۲۲) جنگ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حنين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،(۲۳) جنگ تبوک،(۲۴) نامه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پيامبر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به رهبران جهان، (۲۵) مسجد ضرار ، (۲۶)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غدير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ياحساسترين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فراز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تاريخ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،(۲۷) فدک، (۲۸) </a:t>
                      </a:r>
                      <a:r>
                        <a:rPr lang="ar-SA" sz="11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مباهله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 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گروه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سني: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ج.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‏عنوان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روي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جلد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داستان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هايي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از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زندگي پيامبر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اسلام (ص)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‏عنوان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ديگر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(۳۶) داستان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هايي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از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زندگي پيامبر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اسلام (ص)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قرآن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قصه‌ها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‏‫دا۲۹۷/۱۵۶‪‏‫ق۴۳۹ق ۱۳۹۰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  <a:tr h="221826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1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100" dirty="0">
                          <a:effectLst/>
                          <a:cs typeface="Nazanin Mazar" pitchFamily="2" charset="-78"/>
                        </a:rPr>
                        <a:t>‎۲‎۰‎۹‎۱‎۶‎۹‎۸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5702" marR="5702" marT="5702" marB="5702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>
                <a:cs typeface="Nazanin Mazar" pitchFamily="2" charset="-78"/>
              </a:rPr>
              <a:t>کتاب‌هاي کودک و نوجوان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74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12052495"/>
              </p:ext>
            </p:extLst>
          </p:nvPr>
        </p:nvGraphicFramePr>
        <p:xfrm>
          <a:off x="457200" y="2012283"/>
          <a:ext cx="8229600" cy="4192524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ح‍س‍ي‍ن‍ي‌ م‍ي‍لان‍ي‌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ع‍ل‍ي‌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۱۳۲۶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آي‍ه‌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ال‍م‍ب‍اه‍ل‍ه‌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ع‍ل‍ي‌ ال‍ح‍س‍ي‍ن‍ي‌ ال‍م‍ي‍لان‍ي‌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ق‍م‌: م‍رک‍ز الاب‍ح‍اث‌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ال‍ع‍ق‍ائ‍دي‍ه‌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۱۴۲۱ق‌.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۱۳۷۹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ص‌ ۳۷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‏فروست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(س‍ل‍س‍ل‍ه‌ ال‍ن‍دوات‌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ال‍ع‍ق‍ائ‍دي‍ه‌۶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‎964-319-248-2 ؛ ‎964-319-248-2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ع‍رب‍ي‌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ک‍ت‍اب‍ن‍ام‍ه‌ ب‍ه‌ص‍ورت‌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زي‍رن‍وي‍س‌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ع‍ل‍ي‌ب‍ن‌ اب‍ي‌طال‍ب‌(ع‌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)، ام‍ام‌ اول‌، ۲۳ ق‍ب‍ل‌ از ه‍ج‍رت‌ - ۴۰ق‌.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-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اث‍ب‍ات‌ خ‍لاف‍ت‌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ت‍ف‍اس‍ي‍ر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(س‍وره‌ آل‌ع‍م‍ران‌.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آي‍ه‌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م‍ب‍اه‍ل‍ه‌)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۲۲۳/۵‏‫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ح‌۵۳آ۹ ۱۳۷۹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‏‫۲۹۷/۴۵۲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م‌۷۹-۱۶۳۵۸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آ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ه‌ي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6103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56376" y="2780928"/>
            <a:ext cx="184731" cy="369332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endParaRPr lang="fa-IR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49956311"/>
              </p:ext>
            </p:extLst>
          </p:nvPr>
        </p:nvGraphicFramePr>
        <p:xfrm>
          <a:off x="457200" y="2276697"/>
          <a:ext cx="8229600" cy="3593592"/>
        </p:xfrm>
        <a:graphic>
          <a:graphicData uri="http://schemas.openxmlformats.org/drawingml/2006/table">
            <a:tbl>
              <a:tblPr rtl="1" firstRow="1" firstCol="1" bandRow="1">
                <a:tableStyleId>{5C22544A-7EE6-4342-B048-85BDC9FD1C3A}</a:tableStyleId>
              </a:tblPr>
              <a:tblGrid>
                <a:gridCol w="1645920"/>
                <a:gridCol w="411480"/>
                <a:gridCol w="6172200"/>
              </a:tblGrid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‏سرشناسه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ش‍ري‍ع‍ت‍م‍داري‌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م‍ح‍م‍دت‍ق‍ي‌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‏عنوان و نام پديدآور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آي‍ه‌ </a:t>
                      </a:r>
                      <a:r>
                        <a:rPr lang="ar-SA" sz="1600" dirty="0">
                          <a:effectLst/>
                          <a:highlight>
                            <a:srgbClr val="00FF00"/>
                          </a:highlight>
                          <a:cs typeface="Nazanin Mazar" pitchFamily="2" charset="-78"/>
                        </a:rPr>
                        <a:t>م‍ب‍اه‍ل‍ه‌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/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م‍ح‍م‍دت‍ق‍ي‌ ش‍ري‍ع‍ت‍م‍داري‌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‏مشخصات نشر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ت‍ه‍ران‌: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ب‍ن‍ي‍اد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ب‍ع‍ث‍ت‌، واح‍د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ت‍ح‍ق‍ي‍ق‍ات‌ اس‍لام‍ي‌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۱۳۶۵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‏مشخصات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ظاهري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ص‌ ۴۰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‏شابک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ب‍ه‍ا:</a:t>
                      </a:r>
                      <a:r>
                        <a:rPr lang="fa-IR" sz="1600" dirty="0" smtClean="0">
                          <a:effectLst/>
                          <a:cs typeface="Nazanin Mazar" pitchFamily="2" charset="-78"/>
                        </a:rPr>
                        <a:t>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۸۰ري‍ال‌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وضعيت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فهرست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نويسي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ف‍ه‍رس‍ت‍ن‍وي‍س‍ي‌ ق‍ب‍ل‍ي‌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‏يادداشت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ک‍ت‍اب‍ن‍ام‍ه‌ ب‍ه‌ص‍ورت‌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زي‍رن‍وي‍س‌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ت‍ف‍اس‍ي‍ر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(س‍وره‌ آل‌ع‍م‍ران‌.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آي‍ه‌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م‍ب‍اه‍ل‍ه‌)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‏موضوع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م‍ب‍اه‍ل‍ه‌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</a:t>
                      </a: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کنگره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BP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۱۰۲/۱۶‏‫</a:t>
                      </a:r>
                      <a:r>
                        <a:rPr lang="en-US" sz="1600">
                          <a:effectLst/>
                          <a:cs typeface="Nazanin Mazar" pitchFamily="2" charset="-78"/>
                        </a:rPr>
                        <a:t>/</a:t>
                      </a:r>
                      <a:r>
                        <a:rPr lang="ar-SA" sz="1600">
                          <a:effectLst/>
                          <a:cs typeface="Nazanin Mazar" pitchFamily="2" charset="-78"/>
                        </a:rPr>
                        <a:t>ش۴آ۹ ۱۳۶۵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‏رده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بندي ديويي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۲۹۷/۱۸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  <a:tr h="0"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‏شماره </a:t>
                      </a:r>
                      <a:r>
                        <a:rPr lang="ar-SA" sz="1600" dirty="0" smtClean="0">
                          <a:effectLst/>
                          <a:cs typeface="Nazanin Mazar" pitchFamily="2" charset="-78"/>
                        </a:rPr>
                        <a:t>کتابشناسي ملي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>
                          <a:effectLst/>
                          <a:cs typeface="Nazanin Mazar" pitchFamily="2" charset="-78"/>
                        </a:rPr>
                        <a:t>:</a:t>
                      </a:r>
                      <a:endParaRPr lang="en-US" sz="160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600" dirty="0">
                          <a:effectLst/>
                          <a:cs typeface="Nazanin Mazar" pitchFamily="2" charset="-78"/>
                        </a:rPr>
                        <a:t>م‌۶۵-۱۶۵۳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Nazanin Mazar" pitchFamily="2" charset="-78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03648" y="260648"/>
            <a:ext cx="7056784" cy="110799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fa-IR" sz="6600" b="1" dirty="0">
                <a:cs typeface="Nazanin Mazar" pitchFamily="2" charset="-78"/>
              </a:rPr>
              <a:t>کتاب‌ها؛ </a:t>
            </a:r>
            <a:r>
              <a:rPr lang="fa-IR" sz="4400" b="1" dirty="0" smtClean="0">
                <a:cs typeface="Nazanin Mazar" pitchFamily="2" charset="-78"/>
              </a:rPr>
              <a:t>آ</a:t>
            </a:r>
            <a:r>
              <a:rPr lang="fa-IR" sz="4400" b="1" dirty="0">
                <a:cs typeface="Nazanin Mazar" pitchFamily="2" charset="-78"/>
              </a:rPr>
              <a:t>ي</a:t>
            </a:r>
            <a:r>
              <a:rPr lang="fa-IR" sz="4400" b="1" dirty="0" smtClean="0">
                <a:cs typeface="Nazanin Mazar" pitchFamily="2" charset="-78"/>
              </a:rPr>
              <a:t>ه‌ي مباهله</a:t>
            </a:r>
            <a:endParaRPr lang="fa-IR" sz="6600" b="1" dirty="0">
              <a:cs typeface="Nazanin Maza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1913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</TotalTime>
  <Words>6128</Words>
  <Application>Microsoft Office PowerPoint</Application>
  <PresentationFormat>On-screen Show (4:3)</PresentationFormat>
  <Paragraphs>1377</Paragraphs>
  <Slides>33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Hossein</dc:creator>
  <cp:lastModifiedBy>almas</cp:lastModifiedBy>
  <cp:revision>32</cp:revision>
  <dcterms:created xsi:type="dcterms:W3CDTF">2012-11-01T16:05:27Z</dcterms:created>
  <dcterms:modified xsi:type="dcterms:W3CDTF">2012-11-04T17:10:48Z</dcterms:modified>
</cp:coreProperties>
</file>