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60" r:id="rId4"/>
    <p:sldId id="282" r:id="rId5"/>
    <p:sldId id="263" r:id="rId6"/>
    <p:sldId id="264" r:id="rId7"/>
    <p:sldId id="265" r:id="rId8"/>
    <p:sldId id="261" r:id="rId9"/>
    <p:sldId id="258" r:id="rId10"/>
    <p:sldId id="274" r:id="rId11"/>
    <p:sldId id="276" r:id="rId12"/>
    <p:sldId id="275" r:id="rId13"/>
    <p:sldId id="277" r:id="rId14"/>
    <p:sldId id="278" r:id="rId15"/>
    <p:sldId id="279" r:id="rId16"/>
    <p:sldId id="262" r:id="rId17"/>
    <p:sldId id="266" r:id="rId18"/>
    <p:sldId id="267" r:id="rId19"/>
    <p:sldId id="268" r:id="rId20"/>
    <p:sldId id="269" r:id="rId21"/>
    <p:sldId id="270" r:id="rId22"/>
    <p:sldId id="272" r:id="rId23"/>
    <p:sldId id="271" r:id="rId24"/>
    <p:sldId id="273" r:id="rId25"/>
    <p:sldId id="25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26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notesViewPr>
    <p:cSldViewPr>
      <p:cViewPr varScale="1">
        <p:scale>
          <a:sx n="56" d="100"/>
          <a:sy n="56" d="100"/>
        </p:scale>
        <p:origin x="-208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44A9D-C438-4315-A045-898FE407B92E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897B8-579A-4FE6-B9FA-01AA6C31D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953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51F5F-279A-46E0-BF3F-2498869243D5}" type="datetimeFigureOut">
              <a:rPr lang="en-US" smtClean="0"/>
              <a:t>11/9/2012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3825A-1F54-4F8C-A076-FDCA25943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150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3825A-1F54-4F8C-A076-FDCA2594392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772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Mobaheleh\59-60.wav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1"/>
            <a:ext cx="7772400" cy="2152650"/>
          </a:xfrm>
        </p:spPr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بازخوانی رویداد مباهله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با نگاه به اسناد تاریخی و نقل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مکتوب</a:t>
            </a:r>
          </a:p>
          <a:p>
            <a:pPr marL="457200" indent="-457200" algn="r" rtl="1">
              <a:buFont typeface="Arial" pitchFamily="34" charset="0"/>
              <a:buChar char="•"/>
            </a:pPr>
            <a:r>
              <a:rPr lang="fa-IR" sz="1800" dirty="0">
                <a:cs typeface="B Nazanin" pitchFamily="2" charset="-78"/>
              </a:rPr>
              <a:t>الإرشاد في معرفة حجج الله على </a:t>
            </a:r>
            <a:r>
              <a:rPr lang="fa-IR" sz="1800" dirty="0" smtClean="0">
                <a:cs typeface="B Nazanin" pitchFamily="2" charset="-78"/>
              </a:rPr>
              <a:t>العباد، </a:t>
            </a:r>
            <a:r>
              <a:rPr lang="fa-IR" sz="1800" dirty="0">
                <a:cs typeface="B Nazanin" pitchFamily="2" charset="-78"/>
              </a:rPr>
              <a:t>محمد بن </a:t>
            </a:r>
            <a:r>
              <a:rPr lang="fa-IR" sz="1800" dirty="0" smtClean="0">
                <a:cs typeface="B Nazanin" pitchFamily="2" charset="-78"/>
              </a:rPr>
              <a:t>محمد نعمان</a:t>
            </a:r>
            <a:endParaRPr lang="en-US" sz="1800" dirty="0">
              <a:cs typeface="B Nazanin" pitchFamily="2" charset="-78"/>
            </a:endParaRPr>
          </a:p>
          <a:p>
            <a:pPr marL="457200" indent="-457200" algn="r" rtl="1">
              <a:buFont typeface="Arial" pitchFamily="34" charset="0"/>
              <a:buChar char="•"/>
            </a:pPr>
            <a:r>
              <a:rPr lang="fa-IR" sz="1800" dirty="0" smtClean="0">
                <a:cs typeface="B Nazanin" pitchFamily="2" charset="-78"/>
              </a:rPr>
              <a:t>الاقبال بالاعمال الحسنه، </a:t>
            </a:r>
            <a:r>
              <a:rPr lang="fa-IR" sz="1800" dirty="0">
                <a:cs typeface="B Nazanin" pitchFamily="2" charset="-78"/>
              </a:rPr>
              <a:t>على بن موسى</a:t>
            </a:r>
            <a:r>
              <a:rPr lang="fa-IR" sz="1800" dirty="0" smtClean="0">
                <a:cs typeface="B Nazanin" pitchFamily="2" charset="-78"/>
              </a:rPr>
              <a:t>‏</a:t>
            </a:r>
            <a:endParaRPr lang="en-US" sz="1800" dirty="0" smtClean="0">
              <a:cs typeface="B Nazanin" pitchFamily="2" charset="-78"/>
            </a:endParaRPr>
          </a:p>
          <a:p>
            <a:pPr marL="457200" indent="-457200" algn="r" rtl="1">
              <a:buFont typeface="Arial" pitchFamily="34" charset="0"/>
              <a:buChar char="•"/>
            </a:pPr>
            <a:r>
              <a:rPr lang="fa-IR" sz="1800" dirty="0" smtClean="0">
                <a:cs typeface="B Nazanin" pitchFamily="2" charset="-78"/>
              </a:rPr>
              <a:t>بحار الأنوار ، </a:t>
            </a:r>
            <a:r>
              <a:rPr lang="fa-IR" sz="1800" dirty="0">
                <a:cs typeface="B Nazanin" pitchFamily="2" charset="-78"/>
              </a:rPr>
              <a:t>محمد باقر بن محمد تقى‏ مجلسى</a:t>
            </a:r>
          </a:p>
        </p:txBody>
      </p:sp>
    </p:spTree>
    <p:extLst>
      <p:ext uri="{BB962C8B-B14F-4D97-AF65-F5344CB8AC3E}">
        <p14:creationId xmlns:p14="http://schemas.microsoft.com/office/powerpoint/2010/main" val="10196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800" dirty="0" smtClean="0">
                <a:cs typeface="B Nazanin" pitchFamily="2" charset="-78"/>
              </a:rPr>
              <a:t>موقعیت تاریخی</a:t>
            </a:r>
            <a:r>
              <a:rPr lang="fa-IR" dirty="0" smtClean="0">
                <a:cs typeface="B Nazanin" pitchFamily="2" charset="-78"/>
              </a:rPr>
              <a:t>- </a:t>
            </a:r>
            <a:r>
              <a:rPr lang="fa-IR" dirty="0">
                <a:cs typeface="B Nazanin" pitchFamily="2" charset="-78"/>
              </a:rPr>
              <a:t>تقسیم روم (شرقی و غربی)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31" y="1920743"/>
            <a:ext cx="7367069" cy="4403857"/>
          </a:xfrm>
        </p:spPr>
      </p:pic>
      <p:sp>
        <p:nvSpPr>
          <p:cNvPr id="8" name="TextBox 7"/>
          <p:cNvSpPr txBox="1"/>
          <p:nvPr/>
        </p:nvSpPr>
        <p:spPr>
          <a:xfrm>
            <a:off x="1336620" y="1219200"/>
            <a:ext cx="71625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در </a:t>
            </a:r>
            <a:r>
              <a:rPr lang="fa-IR" dirty="0">
                <a:cs typeface="B Nazanin" pitchFamily="2" charset="-78"/>
              </a:rPr>
              <a:t>سال ۳۶۴ میلادی امپراتور والنتینیان یکم ، امپراتور روم را به دو قسمت شرقی و غربی تقسیم کرد.</a:t>
            </a:r>
          </a:p>
          <a:p>
            <a:pPr algn="r" rtl="1"/>
            <a:r>
              <a:rPr lang="fa-IR" dirty="0">
                <a:cs typeface="B Nazanin" pitchFamily="2" charset="-78"/>
              </a:rPr>
              <a:t> قسطنطنیه پایتخت نیمه شرقی و میلان پایتخت نیمه غربی بود</a:t>
            </a:r>
            <a:r>
              <a:rPr lang="fa-IR" dirty="0" smtClean="0">
                <a:cs typeface="B Nazanin" pitchFamily="2" charset="-78"/>
              </a:rPr>
              <a:t>.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989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800" dirty="0" smtClean="0">
                <a:cs typeface="B Nazanin" pitchFamily="2" charset="-78"/>
              </a:rPr>
              <a:t>موقعیت تاریخی</a:t>
            </a:r>
            <a:r>
              <a:rPr lang="fa-IR" dirty="0">
                <a:cs typeface="B Nazanin" pitchFamily="2" charset="-78"/>
              </a:rPr>
              <a:t>- کلیسا اقوال و نظرات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2800" b="1" dirty="0" smtClean="0">
                <a:cs typeface="B Nazanin" pitchFamily="2" charset="-78"/>
              </a:rPr>
              <a:t>اختلاف عقاید و اعتقادات در بین مسیحیان گسترده بود </a:t>
            </a:r>
            <a:r>
              <a:rPr lang="fa-IR" sz="2000" b="1" dirty="0" smtClean="0">
                <a:cs typeface="B Nazanin" pitchFamily="2" charset="-78"/>
              </a:rPr>
              <a:t>(تثلیث، شرب مشروب، الوهیت مریم(س)، ساده زیستی)</a:t>
            </a:r>
          </a:p>
          <a:p>
            <a:pPr algn="r" rtl="1"/>
            <a:r>
              <a:rPr lang="fa-IR" sz="2800" b="1" dirty="0" smtClean="0">
                <a:cs typeface="B Nazanin" pitchFamily="2" charset="-78"/>
              </a:rPr>
              <a:t>رهبانیت و کناره</a:t>
            </a:r>
            <a:r>
              <a:rPr lang="fa-IR" sz="2800" dirty="0">
                <a:cs typeface="Mitra" pitchFamily="2" charset="-78"/>
              </a:rPr>
              <a:t>‌</a:t>
            </a:r>
            <a:r>
              <a:rPr lang="fa-IR" sz="2800" b="1" dirty="0" smtClean="0">
                <a:cs typeface="B Nazanin" pitchFamily="2" charset="-78"/>
              </a:rPr>
              <a:t>گیری در دین و زهد نسبت به دنیا به مرور کنار گذاشته شده بود و زرق و برق کلیسا عامل جذب مردم و قدرت کلیسا بود.</a:t>
            </a:r>
          </a:p>
          <a:p>
            <a:pPr algn="r" rtl="1"/>
            <a:r>
              <a:rPr lang="fa-IR" sz="2800" b="1" dirty="0" smtClean="0">
                <a:cs typeface="B Nazanin" pitchFamily="2" charset="-78"/>
              </a:rPr>
              <a:t>کلیسا در کنار حکومت قرار می</a:t>
            </a:r>
            <a:r>
              <a:rPr lang="fa-IR" sz="2800" dirty="0">
                <a:cs typeface="Mitra" pitchFamily="2" charset="-78"/>
              </a:rPr>
              <a:t>‌</a:t>
            </a:r>
            <a:r>
              <a:rPr lang="fa-IR" sz="2800" b="1" dirty="0" smtClean="0">
                <a:cs typeface="B Nazanin" pitchFamily="2" charset="-78"/>
              </a:rPr>
              <a:t>گرفت و به او وجاهت و قدرت میداد و سیطره خود را حفظ کرده و می</a:t>
            </a:r>
            <a:r>
              <a:rPr lang="fa-IR" sz="2800" dirty="0">
                <a:cs typeface="Mitra" pitchFamily="2" charset="-78"/>
              </a:rPr>
              <a:t>‌</a:t>
            </a:r>
            <a:r>
              <a:rPr lang="fa-IR" sz="2800" b="1" dirty="0" smtClean="0">
                <a:cs typeface="B Nazanin" pitchFamily="2" charset="-78"/>
              </a:rPr>
              <a:t>گستراند.</a:t>
            </a:r>
          </a:p>
          <a:p>
            <a:pPr algn="r" rtl="1"/>
            <a:endParaRPr lang="en-US" sz="28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241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800" dirty="0" smtClean="0">
                <a:cs typeface="B Nazanin" pitchFamily="2" charset="-78"/>
              </a:rPr>
              <a:t>موقعیت تاریخی</a:t>
            </a:r>
            <a:r>
              <a:rPr lang="fa-IR" dirty="0">
                <a:cs typeface="B Nazanin" pitchFamily="2" charset="-78"/>
              </a:rPr>
              <a:t>- کلیسا اقوال و نظرات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525963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sz="2800" b="1" dirty="0" smtClean="0">
                <a:cs typeface="B Nazanin" pitchFamily="2" charset="-78"/>
              </a:rPr>
              <a:t>آریانیسم</a:t>
            </a:r>
            <a:r>
              <a:rPr lang="en-US" sz="2800" dirty="0" smtClean="0">
                <a:cs typeface="B Nazanin" pitchFamily="2" charset="-78"/>
              </a:rPr>
              <a:t> </a:t>
            </a:r>
            <a:r>
              <a:rPr lang="fa-IR" sz="2800" dirty="0" smtClean="0">
                <a:cs typeface="B Nazanin" pitchFamily="2" charset="-78"/>
              </a:rPr>
              <a:t>پیروان آریوس (250-336): به مرگ عجیبی در اسکندریه از دنیا رفت. معتقد به عدم برابری پدر و پسر در الوهیت هستند یعنی مقام پسر را پایین تر از مقام پدر میدانند.</a:t>
            </a:r>
          </a:p>
          <a:p>
            <a:pPr algn="r" rtl="1"/>
            <a:r>
              <a:rPr lang="fa-IR" sz="2800" b="1" dirty="0" smtClean="0">
                <a:cs typeface="B Nazanin" pitchFamily="2" charset="-78"/>
              </a:rPr>
              <a:t>سابیلوس</a:t>
            </a:r>
            <a:r>
              <a:rPr lang="fa-IR" sz="2800" dirty="0" smtClean="0">
                <a:cs typeface="B Nazanin" pitchFamily="2" charset="-78"/>
              </a:rPr>
              <a:t> (اوایل قرن 3): روایت خاصی از تثلیث را بیان کرد که 3 کالبد برای واقعیت واحد بود که مورد تایید کلیسای کاتولیک قرار نگرفت.</a:t>
            </a:r>
          </a:p>
          <a:p>
            <a:pPr algn="r" rtl="1"/>
            <a:r>
              <a:rPr lang="fa-IR" sz="2800" b="1" dirty="0" smtClean="0">
                <a:cs typeface="B Nazanin" pitchFamily="2" charset="-78"/>
              </a:rPr>
              <a:t>مارونیان</a:t>
            </a:r>
            <a:r>
              <a:rPr lang="fa-IR" sz="2800" dirty="0" smtClean="0">
                <a:cs typeface="B Nazanin" pitchFamily="2" charset="-78"/>
              </a:rPr>
              <a:t> (اوایل قرن 5): در شمال سوریه و خاورمیانه (عمده اعراب مسیحی مارونی هستند)، حق ازدواج دارند و از کلیسای سریانی انطاکیه تبعیت می</a:t>
            </a:r>
            <a:r>
              <a:rPr lang="fa-IR" sz="2800" dirty="0">
                <a:cs typeface="Mitra" pitchFamily="2" charset="-78"/>
              </a:rPr>
              <a:t>‌</a:t>
            </a:r>
            <a:r>
              <a:rPr lang="fa-IR" sz="2800" dirty="0" smtClean="0">
                <a:cs typeface="B Nazanin" pitchFamily="2" charset="-78"/>
              </a:rPr>
              <a:t>کنند.</a:t>
            </a:r>
            <a:endParaRPr lang="en-US" sz="2800" dirty="0">
              <a:cs typeface="B Nazanin" pitchFamily="2" charset="-78"/>
            </a:endParaRPr>
          </a:p>
          <a:p>
            <a:pPr algn="r" rtl="1"/>
            <a:r>
              <a:rPr lang="fa-IR" sz="2800" b="1" dirty="0" smtClean="0">
                <a:cs typeface="B Nazanin" pitchFamily="2" charset="-78"/>
              </a:rPr>
              <a:t>نسطوریان</a:t>
            </a:r>
            <a:r>
              <a:rPr lang="fa-IR" sz="2800" dirty="0" smtClean="0">
                <a:cs typeface="B Nazanin" pitchFamily="2" charset="-78"/>
              </a:rPr>
              <a:t> (386-451): در منطقه سوریه و لیبی، دو شخصیت برای حضرت مسیح قائل</a:t>
            </a:r>
            <a:r>
              <a:rPr lang="fa-IR" sz="2800" dirty="0" smtClean="0">
                <a:cs typeface="Mitra" pitchFamily="2" charset="-78"/>
              </a:rPr>
              <a:t>‌ا</a:t>
            </a:r>
            <a:r>
              <a:rPr lang="fa-IR" sz="2800" dirty="0" smtClean="0">
                <a:cs typeface="B Nazanin" pitchFamily="2" charset="-78"/>
              </a:rPr>
              <a:t>ند؛ مسیح خدایی و مسیح بشری.</a:t>
            </a:r>
            <a:endParaRPr lang="en-US" sz="2800" dirty="0" smtClean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77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موقعیت تاریخی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اسلام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بروز و ظهور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گسترش دعوت</a:t>
            </a:r>
          </a:p>
          <a:p>
            <a:pPr lvl="1" algn="r" rtl="1"/>
            <a:r>
              <a:rPr lang="fa-IR" dirty="0">
                <a:cs typeface="B Nazanin" pitchFamily="2" charset="-78"/>
              </a:rPr>
              <a:t>پیروزیهای پی در پی</a:t>
            </a: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00200"/>
            <a:ext cx="4406107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1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800" dirty="0">
                <a:cs typeface="B Nazanin" pitchFamily="2" charset="-78"/>
              </a:rPr>
              <a:t>موقعیت تاریخی </a:t>
            </a:r>
            <a:r>
              <a:rPr lang="fa-IR" sz="2800" dirty="0" smtClean="0">
                <a:cs typeface="B Nazanin" pitchFamily="2" charset="-78"/>
              </a:rPr>
              <a:t>- </a:t>
            </a:r>
            <a:r>
              <a:rPr lang="fa-IR" dirty="0" smtClean="0">
                <a:cs typeface="B Nazanin" pitchFamily="2" charset="-78"/>
              </a:rPr>
              <a:t>پیروزی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</a:t>
            </a:r>
            <a:r>
              <a:rPr lang="fa-IR" dirty="0">
                <a:cs typeface="B Nazanin" pitchFamily="2" charset="-78"/>
              </a:rPr>
              <a:t>پی در پی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81000" y="3339320"/>
            <a:ext cx="7772400" cy="646331"/>
            <a:chOff x="609600" y="3339320"/>
            <a:chExt cx="7772400" cy="64633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85800" y="3657600"/>
              <a:ext cx="76962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609600" y="3339320"/>
              <a:ext cx="6960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هجری</a:t>
              </a:r>
            </a:p>
            <a:p>
              <a:r>
                <a:rPr lang="fa-IR" dirty="0" smtClean="0">
                  <a:cs typeface="B Nazanin" pitchFamily="2" charset="-78"/>
                </a:rPr>
                <a:t>میلادی</a:t>
              </a:r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66800" y="2285253"/>
            <a:ext cx="1066800" cy="1833127"/>
            <a:chOff x="1371600" y="2285253"/>
            <a:chExt cx="1066800" cy="1833127"/>
          </a:xfrm>
        </p:grpSpPr>
        <p:grpSp>
          <p:nvGrpSpPr>
            <p:cNvPr id="14" name="Group 13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1524000" y="3339320"/>
                <a:ext cx="2840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628</a:t>
                </a:r>
              </a:p>
            </p:txBody>
          </p:sp>
        </p:grpSp>
        <p:sp>
          <p:nvSpPr>
            <p:cNvPr id="17" name="Rectangular Callout 16"/>
            <p:cNvSpPr/>
            <p:nvPr/>
          </p:nvSpPr>
          <p:spPr>
            <a:xfrm>
              <a:off x="1371600" y="2285253"/>
              <a:ext cx="1066800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Nazanin" pitchFamily="2" charset="-78"/>
                </a:rPr>
                <a:t>صلح حدیبیه</a:t>
              </a:r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57200" y="4657004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Nazanin" pitchFamily="2" charset="-78"/>
              </a:rPr>
              <a:t>پیامبر اراگیوس </a:t>
            </a:r>
            <a:r>
              <a:rPr lang="fa-IR" sz="2800" dirty="0">
                <a:cs typeface="B Nazanin" pitchFamily="2" charset="-78"/>
              </a:rPr>
              <a:t>امپراتور بیزانس و خسروپرویز شاه ایران را به اسلام فراخواند</a:t>
            </a:r>
            <a:endParaRPr lang="en-US" sz="2800" dirty="0">
              <a:cs typeface="B Nazanin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4013578" y="2286000"/>
            <a:ext cx="1015622" cy="1423400"/>
            <a:chOff x="1359089" y="2285252"/>
            <a:chExt cx="1015622" cy="1423400"/>
          </a:xfrm>
        </p:grpSpPr>
        <p:sp>
          <p:nvSpPr>
            <p:cNvPr id="28" name="TextBox 27"/>
            <p:cNvSpPr txBox="1"/>
            <p:nvPr/>
          </p:nvSpPr>
          <p:spPr>
            <a:xfrm>
              <a:off x="1524000" y="3339320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7</a:t>
              </a:r>
            </a:p>
          </p:txBody>
        </p:sp>
        <p:sp>
          <p:nvSpPr>
            <p:cNvPr id="27" name="Rectangular Callout 26"/>
            <p:cNvSpPr/>
            <p:nvPr/>
          </p:nvSpPr>
          <p:spPr>
            <a:xfrm>
              <a:off x="1359089" y="2285252"/>
              <a:ext cx="1015622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Nazanin" pitchFamily="2" charset="-78"/>
                </a:rPr>
                <a:t>غزوه خیبر</a:t>
              </a:r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57200" y="4657004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شکست </a:t>
            </a:r>
            <a:r>
              <a:rPr lang="fa-IR" sz="2800" dirty="0" smtClean="0">
                <a:cs typeface="B Nazanin" pitchFamily="2" charset="-78"/>
              </a:rPr>
              <a:t>یهودیان </a:t>
            </a:r>
            <a:r>
              <a:rPr lang="fa-IR" sz="2800" dirty="0">
                <a:cs typeface="B Nazanin" pitchFamily="2" charset="-78"/>
              </a:rPr>
              <a:t>ثروتمند و مسلح توسط مسلمانان در منطقه شمال مدینه</a:t>
            </a:r>
            <a:endParaRPr lang="en-US" sz="2800" dirty="0">
              <a:cs typeface="B Nazanin" pitchFamily="2" charset="-78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323531" y="2286000"/>
            <a:ext cx="1562669" cy="1833127"/>
            <a:chOff x="1219199" y="2285253"/>
            <a:chExt cx="1562669" cy="1833127"/>
          </a:xfrm>
        </p:grpSpPr>
        <p:grpSp>
          <p:nvGrpSpPr>
            <p:cNvPr id="32" name="Group 31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524000" y="3339320"/>
                <a:ext cx="28405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628</a:t>
                </a:r>
              </a:p>
            </p:txBody>
          </p:sp>
        </p:grpSp>
        <p:sp>
          <p:nvSpPr>
            <p:cNvPr id="33" name="Rectangular Callout 32"/>
            <p:cNvSpPr/>
            <p:nvPr/>
          </p:nvSpPr>
          <p:spPr>
            <a:xfrm>
              <a:off x="1219199" y="2285253"/>
              <a:ext cx="1562669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 smtClean="0">
                  <a:cs typeface="B Nazanin" pitchFamily="2" charset="-78"/>
                </a:rPr>
                <a:t>دعوت جهانی اسلام</a:t>
              </a:r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49714" y="2286000"/>
            <a:ext cx="793886" cy="1833127"/>
            <a:chOff x="1454581" y="2285253"/>
            <a:chExt cx="793886" cy="1833127"/>
          </a:xfrm>
        </p:grpSpPr>
        <p:grpSp>
          <p:nvGrpSpPr>
            <p:cNvPr id="38" name="Group 37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1524000" y="3339320"/>
                <a:ext cx="293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8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630</a:t>
                </a:r>
              </a:p>
            </p:txBody>
          </p:sp>
        </p:grpSp>
        <p:sp>
          <p:nvSpPr>
            <p:cNvPr id="39" name="Rectangular Callout 38"/>
            <p:cNvSpPr/>
            <p:nvPr/>
          </p:nvSpPr>
          <p:spPr>
            <a:xfrm>
              <a:off x="1467133" y="2285253"/>
              <a:ext cx="781334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Nazanin" pitchFamily="2" charset="-78"/>
                </a:rPr>
                <a:t>فتح مکه</a:t>
              </a:r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57200" y="4648200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پیروزی اسلام در مقابل کفار و فتح غنائم و درآمد برای مسلمانان</a:t>
            </a:r>
            <a:endParaRPr lang="en-US" sz="2800" dirty="0">
              <a:cs typeface="B Nazanin" pitchFamily="2" charset="-78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096000" y="2281673"/>
            <a:ext cx="990600" cy="1833127"/>
            <a:chOff x="1390933" y="2285253"/>
            <a:chExt cx="990600" cy="1833127"/>
          </a:xfrm>
        </p:grpSpPr>
        <p:grpSp>
          <p:nvGrpSpPr>
            <p:cNvPr id="45" name="Group 44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1524000" y="3339320"/>
                <a:ext cx="293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8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630</a:t>
                </a:r>
              </a:p>
            </p:txBody>
          </p:sp>
        </p:grpSp>
        <p:sp>
          <p:nvSpPr>
            <p:cNvPr id="46" name="Rectangular Callout 45"/>
            <p:cNvSpPr/>
            <p:nvPr/>
          </p:nvSpPr>
          <p:spPr>
            <a:xfrm>
              <a:off x="1390933" y="2285253"/>
              <a:ext cx="990600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Nazanin" pitchFamily="2" charset="-78"/>
                </a:rPr>
                <a:t>غزوه </a:t>
              </a:r>
              <a:r>
                <a:rPr lang="fa-IR" dirty="0" smtClean="0">
                  <a:cs typeface="B Nazanin" pitchFamily="2" charset="-78"/>
                </a:rPr>
                <a:t>حنین</a:t>
              </a:r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86770" y="4648200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Nazanin" pitchFamily="2" charset="-78"/>
              </a:rPr>
              <a:t>شکست </a:t>
            </a:r>
            <a:r>
              <a:rPr lang="fa-IR" sz="2800" dirty="0">
                <a:cs typeface="B Nazanin" pitchFamily="2" charset="-78"/>
              </a:rPr>
              <a:t>قبایل هوازن و ثقیف از نجد یمن و طائف</a:t>
            </a:r>
            <a:endParaRPr lang="en-US" sz="2800" dirty="0">
              <a:cs typeface="B Nazanin" pitchFamily="2" charset="-78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7239000" y="2280957"/>
            <a:ext cx="1066800" cy="1833127"/>
            <a:chOff x="1390933" y="2285253"/>
            <a:chExt cx="1066800" cy="1833127"/>
          </a:xfrm>
        </p:grpSpPr>
        <p:grpSp>
          <p:nvGrpSpPr>
            <p:cNvPr id="56" name="Group 55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1524000" y="3339320"/>
                <a:ext cx="293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9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630</a:t>
                </a:r>
              </a:p>
            </p:txBody>
          </p:sp>
        </p:grpSp>
        <p:sp>
          <p:nvSpPr>
            <p:cNvPr id="57" name="Rectangular Callout 56"/>
            <p:cNvSpPr/>
            <p:nvPr/>
          </p:nvSpPr>
          <p:spPr>
            <a:xfrm>
              <a:off x="1390933" y="2285253"/>
              <a:ext cx="1066800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cs typeface="B Nazanin" pitchFamily="2" charset="-78"/>
                </a:rPr>
                <a:t>غزوه تبوک</a:t>
              </a:r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486770" y="4672982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فرار سپاه روم از جنگ با مسلمین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179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0" grpId="0" animBg="1"/>
      <p:bldP spid="43" grpId="0" animBg="1"/>
      <p:bldP spid="54" grpId="0" animBg="1"/>
      <p:bldP spid="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موقعیت تاریخی </a:t>
            </a:r>
            <a:r>
              <a:rPr lang="fa-IR" sz="2800" dirty="0" smtClean="0">
                <a:cs typeface="B Nazanin" pitchFamily="2" charset="-78"/>
              </a:rPr>
              <a:t>- </a:t>
            </a:r>
            <a:r>
              <a:rPr lang="fa-IR" dirty="0" smtClean="0">
                <a:cs typeface="B Nazanin" pitchFamily="2" charset="-78"/>
              </a:rPr>
              <a:t>پیروزی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</a:t>
            </a:r>
            <a:r>
              <a:rPr lang="fa-IR" dirty="0">
                <a:cs typeface="B Nazanin" pitchFamily="2" charset="-78"/>
              </a:rPr>
              <a:t>پی در پی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600" y="3339320"/>
            <a:ext cx="7772400" cy="646331"/>
            <a:chOff x="609600" y="3339320"/>
            <a:chExt cx="7772400" cy="646331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85800" y="3657600"/>
              <a:ext cx="76962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609600" y="3339320"/>
              <a:ext cx="69602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a-IR" dirty="0" smtClean="0">
                  <a:cs typeface="B Nazanin" pitchFamily="2" charset="-78"/>
                </a:rPr>
                <a:t>هجری</a:t>
              </a:r>
            </a:p>
            <a:p>
              <a:r>
                <a:rPr lang="fa-IR" dirty="0" smtClean="0">
                  <a:cs typeface="B Nazanin" pitchFamily="2" charset="-78"/>
                </a:rPr>
                <a:t>میلادی</a:t>
              </a:r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505200" y="2280957"/>
            <a:ext cx="2971800" cy="1833127"/>
            <a:chOff x="781333" y="2285253"/>
            <a:chExt cx="2971800" cy="1833127"/>
          </a:xfrm>
        </p:grpSpPr>
        <p:grpSp>
          <p:nvGrpSpPr>
            <p:cNvPr id="8" name="Group 7"/>
            <p:cNvGrpSpPr/>
            <p:nvPr/>
          </p:nvGrpSpPr>
          <p:grpSpPr>
            <a:xfrm>
              <a:off x="1454581" y="3339320"/>
              <a:ext cx="461665" cy="779060"/>
              <a:chOff x="1454581" y="3339320"/>
              <a:chExt cx="461665" cy="779060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1524000" y="3339320"/>
                <a:ext cx="29367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9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454581" y="3708652"/>
                <a:ext cx="461665" cy="409728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r>
                  <a:rPr lang="fa-IR" dirty="0" smtClean="0">
                    <a:cs typeface="B Nazanin" pitchFamily="2" charset="-78"/>
                  </a:rPr>
                  <a:t>631</a:t>
                </a:r>
              </a:p>
            </p:txBody>
          </p:sp>
        </p:grpSp>
        <p:sp>
          <p:nvSpPr>
            <p:cNvPr id="9" name="Rectangular Callout 8"/>
            <p:cNvSpPr/>
            <p:nvPr/>
          </p:nvSpPr>
          <p:spPr>
            <a:xfrm>
              <a:off x="781333" y="2285253"/>
              <a:ext cx="2971800" cy="610347"/>
            </a:xfrm>
            <a:prstGeom prst="wedgeRectCallout">
              <a:avLst>
                <a:gd name="adj1" fmla="val -20833"/>
                <a:gd name="adj2" fmla="val 1228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sz="2800" dirty="0" smtClean="0">
                  <a:cs typeface="B Nazanin" pitchFamily="2" charset="-78"/>
                </a:rPr>
                <a:t>نامه به مسیحیان نجران</a:t>
              </a:r>
              <a:endParaRPr lang="en-US" sz="2800" dirty="0">
                <a:cs typeface="B Nazanin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57200" y="4658380"/>
            <a:ext cx="822960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2800" dirty="0" smtClean="0">
                <a:cs typeface="B Nazanin" pitchFamily="2" charset="-78"/>
              </a:rPr>
              <a:t>یا جنگ یا جزیه یا اسلام</a:t>
            </a:r>
            <a:endParaRPr lang="en-US" sz="28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009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حکومت مذهبی کلیسا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نظامیان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تجار و سیاست مداران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بزرگان و ریش سفیدان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مردم</a:t>
            </a:r>
          </a:p>
        </p:txBody>
      </p:sp>
    </p:spTree>
    <p:extLst>
      <p:ext uri="{BB962C8B-B14F-4D97-AF65-F5344CB8AC3E}">
        <p14:creationId xmlns:p14="http://schemas.microsoft.com/office/powerpoint/2010/main" val="58222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864033" y="2209800"/>
            <a:ext cx="4040188" cy="3951288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sz="1600" dirty="0" smtClean="0">
                <a:cs typeface="B Nazanin" pitchFamily="2" charset="-78"/>
              </a:rPr>
              <a:t>کاتولیسیزم </a:t>
            </a:r>
            <a:r>
              <a:rPr lang="fa-IR" sz="1600" dirty="0">
                <a:cs typeface="B Nazanin" pitchFamily="2" charset="-78"/>
              </a:rPr>
              <a:t>یکی از </a:t>
            </a:r>
            <a:r>
              <a:rPr lang="fa-IR" sz="1600" dirty="0" smtClean="0">
                <a:cs typeface="B Nazanin" pitchFamily="2" charset="-78"/>
              </a:rPr>
              <a:t>شاخه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‌های </a:t>
            </a:r>
            <a:r>
              <a:rPr lang="fa-IR" sz="1600" dirty="0">
                <a:cs typeface="B Nazanin" pitchFamily="2" charset="-78"/>
              </a:rPr>
              <a:t>مهم مسیحیت می‌باشد </a:t>
            </a:r>
            <a:r>
              <a:rPr lang="fa-IR" sz="1600" dirty="0" smtClean="0">
                <a:cs typeface="B Nazanin" pitchFamily="2" charset="-78"/>
              </a:rPr>
              <a:t>که </a:t>
            </a:r>
            <a:r>
              <a:rPr lang="fa-IR" sz="1600" dirty="0">
                <a:cs typeface="B Nazanin" pitchFamily="2" charset="-78"/>
              </a:rPr>
              <a:t>پیروان بیشتری از شاخه‌های اصلی دیگر مسیحیت </a:t>
            </a:r>
            <a:r>
              <a:rPr lang="fa-IR" sz="1600" dirty="0" smtClean="0">
                <a:cs typeface="B Nazanin" pitchFamily="2" charset="-78"/>
              </a:rPr>
              <a:t>یعنی </a:t>
            </a:r>
            <a:r>
              <a:rPr lang="fa-IR" sz="1600" dirty="0">
                <a:cs typeface="B Nazanin" pitchFamily="2" charset="-78"/>
              </a:rPr>
              <a:t>ارتدکس و پروتستان </a:t>
            </a:r>
            <a:r>
              <a:rPr lang="fa-IR" sz="1600" dirty="0" smtClean="0">
                <a:cs typeface="B Nazanin" pitchFamily="2" charset="-78"/>
              </a:rPr>
              <a:t>دارد. در </a:t>
            </a:r>
            <a:r>
              <a:rPr lang="fa-IR" sz="1600" dirty="0">
                <a:cs typeface="B Nazanin" pitchFamily="2" charset="-78"/>
              </a:rPr>
              <a:t>عربی، کاتولیک را </a:t>
            </a:r>
            <a:r>
              <a:rPr lang="fa-IR" sz="1600" dirty="0" smtClean="0">
                <a:cs typeface="B Nazanin" pitchFamily="2" charset="-78"/>
              </a:rPr>
              <a:t>«جاثلیق» می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گویند </a:t>
            </a:r>
            <a:r>
              <a:rPr lang="fa-IR" sz="1600" dirty="0">
                <a:cs typeface="B Nazanin" pitchFamily="2" charset="-78"/>
              </a:rPr>
              <a:t>که اصطلاحا به </a:t>
            </a:r>
            <a:r>
              <a:rPr lang="fa-IR" sz="1600" dirty="0" smtClean="0">
                <a:cs typeface="B Nazanin" pitchFamily="2" charset="-78"/>
              </a:rPr>
              <a:t>پیشوای </a:t>
            </a:r>
            <a:r>
              <a:rPr lang="fa-IR" sz="1600" dirty="0">
                <a:cs typeface="B Nazanin" pitchFamily="2" charset="-78"/>
              </a:rPr>
              <a:t>دینی </a:t>
            </a:r>
            <a:r>
              <a:rPr lang="fa-IR" sz="1600" dirty="0" smtClean="0">
                <a:cs typeface="B Nazanin" pitchFamily="2" charset="-78"/>
              </a:rPr>
              <a:t>مسیحیان </a:t>
            </a:r>
            <a:r>
              <a:rPr lang="fa-IR" sz="1600" dirty="0">
                <a:cs typeface="B Nazanin" pitchFamily="2" charset="-78"/>
              </a:rPr>
              <a:t>شرقی گفته </a:t>
            </a:r>
            <a:r>
              <a:rPr lang="fa-IR" sz="1600" dirty="0" smtClean="0">
                <a:cs typeface="B Nazanin" pitchFamily="2" charset="-78"/>
              </a:rPr>
              <a:t>می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شده </a:t>
            </a:r>
            <a:r>
              <a:rPr lang="fa-IR" sz="1600" dirty="0">
                <a:cs typeface="B Nazanin" pitchFamily="2" charset="-78"/>
              </a:rPr>
              <a:t>است. کلیسای تاریخی کاتولیک رومی، ۶۶ جزوه کتاب مقدس را به عنوان کلام خداوند پذیرفته است. این کلیسا جزوه‌های </a:t>
            </a:r>
            <a:r>
              <a:rPr lang="fa-IR" sz="1600" dirty="0" smtClean="0">
                <a:cs typeface="B Nazanin" pitchFamily="2" charset="-78"/>
              </a:rPr>
              <a:t>«آپوکریفا» </a:t>
            </a:r>
            <a:r>
              <a:rPr lang="fa-IR" sz="1600" dirty="0">
                <a:cs typeface="B Nazanin" pitchFamily="2" charset="-78"/>
              </a:rPr>
              <a:t>(آپوکریفا یا اَسفار مشکوک در اصطلاح به کتاب‌هایی باستانی با محتوای یهودی و مسیحی گفته می‌شود که برخی از گروه‌های یهودیت، کاتولیک، ارتدکس و پروتستان، آنها را نیمه‌شرعی نامیده‌اند) را نیز به عنوان الهام خدا قبول دارد. همچنین کاتولیک ها </a:t>
            </a:r>
            <a:r>
              <a:rPr lang="fa-IR" sz="1600" dirty="0" smtClean="0">
                <a:cs typeface="B Nazanin" pitchFamily="2" charset="-78"/>
              </a:rPr>
              <a:t>سنت‌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های کلیسایی </a:t>
            </a:r>
            <a:r>
              <a:rPr lang="fa-IR" sz="1600" dirty="0">
                <a:cs typeface="B Nazanin" pitchFamily="2" charset="-78"/>
              </a:rPr>
              <a:t>را نیز هم‌ پای کتاب مقدس مرجع اقتدار </a:t>
            </a:r>
            <a:r>
              <a:rPr lang="fa-IR" sz="1600" dirty="0" smtClean="0">
                <a:cs typeface="B Nazanin" pitchFamily="2" charset="-78"/>
              </a:rPr>
              <a:t>خود </a:t>
            </a:r>
            <a:r>
              <a:rPr lang="fa-IR" sz="1600" dirty="0">
                <a:cs typeface="B Nazanin" pitchFamily="2" charset="-78"/>
              </a:rPr>
              <a:t>می‌داند. از </a:t>
            </a:r>
            <a:r>
              <a:rPr lang="fa-IR" sz="1600" dirty="0" smtClean="0">
                <a:cs typeface="B Nazanin" pitchFamily="2" charset="-78"/>
              </a:rPr>
              <a:t>این رو، </a:t>
            </a:r>
            <a:r>
              <a:rPr lang="fa-IR" sz="1600" dirty="0">
                <a:cs typeface="B Nazanin" pitchFamily="2" charset="-78"/>
              </a:rPr>
              <a:t>سلسله مراتب کلیسایی در نزد </a:t>
            </a:r>
            <a:r>
              <a:rPr lang="fa-IR" sz="1600" dirty="0" smtClean="0">
                <a:cs typeface="B Nazanin" pitchFamily="2" charset="-78"/>
              </a:rPr>
              <a:t>کاتولیک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ها </a:t>
            </a:r>
            <a:r>
              <a:rPr lang="fa-IR" sz="1600" dirty="0">
                <a:cs typeface="B Nazanin" pitchFamily="2" charset="-78"/>
              </a:rPr>
              <a:t>از اهمیت </a:t>
            </a:r>
            <a:r>
              <a:rPr lang="fa-IR" sz="1600" dirty="0" smtClean="0">
                <a:cs typeface="B Nazanin" pitchFamily="2" charset="-78"/>
              </a:rPr>
              <a:t>ویژه</a:t>
            </a:r>
            <a:r>
              <a:rPr lang="fa-IR" sz="1600" dirty="0">
                <a:cs typeface="Mitra" pitchFamily="2" charset="-78"/>
              </a:rPr>
              <a:t>‌</a:t>
            </a:r>
            <a:r>
              <a:rPr lang="fa-IR" sz="1600" dirty="0" smtClean="0">
                <a:cs typeface="B Nazanin" pitchFamily="2" charset="-78"/>
              </a:rPr>
              <a:t>ای </a:t>
            </a:r>
            <a:r>
              <a:rPr lang="fa-IR" sz="1600" dirty="0">
                <a:cs typeface="B Nazanin" pitchFamily="2" charset="-78"/>
              </a:rPr>
              <a:t>برخوردار است. در همین زمینه باید </a:t>
            </a:r>
            <a:r>
              <a:rPr lang="fa-IR" sz="1600" dirty="0" smtClean="0">
                <a:cs typeface="B Nazanin" pitchFamily="2" charset="-78"/>
              </a:rPr>
              <a:t>گفت </a:t>
            </a:r>
            <a:r>
              <a:rPr lang="fa-IR" sz="1600" dirty="0">
                <a:cs typeface="B Nazanin" pitchFamily="2" charset="-78"/>
              </a:rPr>
              <a:t>اولین مبلغ دینی کاتولیک‌ها </a:t>
            </a:r>
            <a:r>
              <a:rPr lang="fa-IR" sz="1600" dirty="0" smtClean="0">
                <a:cs typeface="B Nazanin" pitchFamily="2" charset="-78"/>
              </a:rPr>
              <a:t>کشیش، </a:t>
            </a:r>
            <a:r>
              <a:rPr lang="fa-IR" sz="1600" dirty="0">
                <a:cs typeface="B Nazanin" pitchFamily="2" charset="-78"/>
              </a:rPr>
              <a:t>سپس اسقف و بعد اسقف اعظم و بالاتر از آن کاردینال و بالاترین مقام پاپ است. </a:t>
            </a:r>
            <a:endParaRPr lang="en-US" sz="1600" dirty="0" smtClean="0">
              <a:cs typeface="B Nazanin" pitchFamily="2" charset="-78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4830096" y="1535113"/>
            <a:ext cx="4041775" cy="639762"/>
          </a:xfrm>
        </p:spPr>
        <p:txBody>
          <a:bodyPr/>
          <a:lstStyle/>
          <a:p>
            <a:pPr algn="r"/>
            <a:r>
              <a:rPr lang="fa-IR" dirty="0">
                <a:cs typeface="B Nazanin" pitchFamily="2" charset="-78"/>
              </a:rPr>
              <a:t>حکومت مذهبی </a:t>
            </a:r>
            <a:r>
              <a:rPr lang="fa-IR" dirty="0" smtClean="0">
                <a:cs typeface="B Nazanin" pitchFamily="2" charset="-78"/>
              </a:rPr>
              <a:t>کلیسا</a:t>
            </a:r>
            <a:endParaRPr lang="fa-IR" dirty="0"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6000"/>
            <a:ext cx="3949633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38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>
            <a:noAutofit/>
          </a:bodyPr>
          <a:lstStyle/>
          <a:p>
            <a:pPr marL="0" indent="0" algn="just" rtl="1">
              <a:buNone/>
            </a:pPr>
            <a:r>
              <a:rPr lang="fa-IR" b="1" dirty="0" smtClean="0">
                <a:cs typeface="B Nazanin" pitchFamily="2" charset="-78"/>
              </a:rPr>
              <a:t>کلیسای </a:t>
            </a:r>
            <a:r>
              <a:rPr lang="fa-IR" b="1" dirty="0">
                <a:cs typeface="B Nazanin" pitchFamily="2" charset="-78"/>
              </a:rPr>
              <a:t>کاتولیک</a:t>
            </a:r>
            <a:r>
              <a:rPr lang="fa-IR" sz="2000" dirty="0">
                <a:cs typeface="B Nazanin" pitchFamily="2" charset="-78"/>
              </a:rPr>
              <a:t> هیچ نیروی سیاسی یا پادشاهی را هم‌مرتبه با خود نمی‌دانست، از این روی سلطه سیاسی و اجتماعی خود را در کنار حاکمیت دینی تحکیم کرد و دوره‌ای جدید از تمدن اروپا به نام قرون وسطی را شکل داد. کلیسای کاتولیک خود را تنها مرجع اعطای «مقام قدیسی» به انسان‌ها می‌داند</a:t>
            </a:r>
          </a:p>
          <a:p>
            <a:pPr marL="0" indent="0" algn="just" rtl="1">
              <a:buNone/>
            </a:pPr>
            <a:r>
              <a:rPr lang="fa-IR" sz="2000" dirty="0">
                <a:cs typeface="B Nazanin" pitchFamily="2" charset="-78"/>
              </a:rPr>
              <a:t>«انکیزیسیون» و یا محکمه‌های بازجویی دینی و دادگاه‌های تفتیش عقاید</a:t>
            </a:r>
            <a:r>
              <a:rPr lang="en-US" sz="2000" dirty="0">
                <a:cs typeface="B Nazanin" pitchFamily="2" charset="-78"/>
              </a:rPr>
              <a:t> </a:t>
            </a:r>
            <a:r>
              <a:rPr lang="fa-IR" sz="2000" dirty="0">
                <a:cs typeface="B Nazanin" pitchFamily="2" charset="-78"/>
              </a:rPr>
              <a:t>در سده سیزدهم میلادی توسط پاپ گرگوری نهم بنیان نهاده شد</a:t>
            </a:r>
            <a:r>
              <a:rPr lang="en-US" sz="2000" dirty="0">
                <a:cs typeface="B Nazanin" pitchFamily="2" charset="-78"/>
              </a:rPr>
              <a:t> </a:t>
            </a:r>
            <a:r>
              <a:rPr lang="fa-IR" sz="2000" dirty="0">
                <a:cs typeface="B Nazanin" pitchFamily="2" charset="-78"/>
              </a:rPr>
              <a:t>و در طول جنگ‌های مذهبی میان پروتستان‌ها و کاتولیک‌ها در سده‌های شانزدهم و هفدهم میلادی به شدت فعال بود و با تکیه بر قدرت حکومت دینی از قرائت خاص کلیسای کاتولیک دفاع می‌کرد و به سرکوب و آزار سایر قرائات از مسیحیت می‌پرداخت.</a:t>
            </a:r>
          </a:p>
          <a:p>
            <a:pPr algn="just"/>
            <a:endParaRPr lang="en-US" sz="2000" dirty="0">
              <a:cs typeface="B Nazanin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75714"/>
            <a:ext cx="4038600" cy="2974935"/>
          </a:xfrm>
        </p:spPr>
      </p:pic>
    </p:spTree>
    <p:extLst>
      <p:ext uri="{BB962C8B-B14F-4D97-AF65-F5344CB8AC3E}">
        <p14:creationId xmlns:p14="http://schemas.microsoft.com/office/powerpoint/2010/main" val="9231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 smtClean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00200"/>
            <a:ext cx="48768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عبدالمسیح پسر شُرَح</a:t>
            </a:r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ْبیل (اباوائله)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معروف به </a:t>
            </a:r>
            <a:r>
              <a:rPr lang="fa-IR" sz="4000" b="1" dirty="0" smtClean="0">
                <a:latin typeface="Tahoma"/>
                <a:ea typeface="Tahoma"/>
                <a:cs typeface="B Nazanin" pitchFamily="2" charset="-78"/>
              </a:rPr>
              <a:t>عاقب</a:t>
            </a:r>
            <a:endParaRPr lang="fa-IR" b="1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اسقف اسقفان، نماینده رسمی کلیسای بزرگ روم شرقی و صاحب قدرت کلیسا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از قبیله لحم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بزرگ طائفه، قدرتمند، محتاط</a:t>
            </a:r>
            <a:endParaRPr lang="fa-IR" b="1" dirty="0">
              <a:latin typeface="Tahoma"/>
              <a:ea typeface="Tahoma"/>
              <a:cs typeface="B Nazanin" pitchFamily="2" charset="-78"/>
            </a:endParaRPr>
          </a:p>
          <a:p>
            <a:pPr marL="457200" lvl="1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00199"/>
            <a:ext cx="2590800" cy="43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8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شناخت منطقه نجران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موقعیت جغرافیایی و همسایگان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اقوام و ادیان (هم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پیمانان)</a:t>
            </a:r>
          </a:p>
        </p:txBody>
      </p:sp>
    </p:spTree>
    <p:extLst>
      <p:ext uri="{BB962C8B-B14F-4D97-AF65-F5344CB8AC3E}">
        <p14:creationId xmlns:p14="http://schemas.microsoft.com/office/powerpoint/2010/main" val="344193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1600200"/>
            <a:ext cx="48768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اهتم بن نعمان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معروف به </a:t>
            </a:r>
            <a:r>
              <a:rPr lang="fa-IR" sz="4000" b="1" dirty="0" smtClean="0">
                <a:latin typeface="Tahoma"/>
                <a:ea typeface="Tahoma"/>
                <a:cs typeface="B Nazanin" pitchFamily="2" charset="-78"/>
              </a:rPr>
              <a:t>عالی</a:t>
            </a:r>
            <a:r>
              <a:rPr lang="fa-IR" sz="4000" dirty="0">
                <a:cs typeface="Mitra" pitchFamily="2" charset="-78"/>
              </a:rPr>
              <a:t>‌</a:t>
            </a:r>
            <a:r>
              <a:rPr lang="fa-IR" sz="4000" b="1" dirty="0" smtClean="0">
                <a:latin typeface="Tahoma"/>
                <a:ea typeface="Tahoma"/>
                <a:cs typeface="B Nazanin" pitchFamily="2" charset="-78"/>
              </a:rPr>
              <a:t>جناب</a:t>
            </a:r>
            <a:endParaRPr lang="fa-IR" b="1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اسقف بزرگ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 از قبیله عامله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زیرک، منتظر کسب جایگاه عاقب</a:t>
            </a:r>
            <a:endParaRPr lang="fa-IR" b="1" dirty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461" y="1600199"/>
            <a:ext cx="1752678" cy="43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85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3400" y="1600200"/>
            <a:ext cx="4343400" cy="4525963"/>
          </a:xfrm>
        </p:spPr>
        <p:txBody>
          <a:bodyPr/>
          <a:lstStyle/>
          <a:p>
            <a:pPr algn="r" rtl="1"/>
            <a:r>
              <a:rPr lang="fa-IR" sz="4000" b="1" dirty="0" smtClean="0">
                <a:cs typeface="B Nazanin" pitchFamily="2" charset="-78"/>
              </a:rPr>
              <a:t>کَرِز</a:t>
            </a:r>
            <a:r>
              <a:rPr lang="fa-IR" dirty="0" smtClean="0">
                <a:cs typeface="B Nazanin" pitchFamily="2" charset="-78"/>
              </a:rPr>
              <a:t> پسر سَبرَه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جنگاور و فرمانده سپاه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بزرگ خاندان بنی حارث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متهور، جنگجو، جوان، نترس، پرهیجان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60" y="1600201"/>
            <a:ext cx="4173375" cy="411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9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1600200"/>
            <a:ext cx="4648200" cy="4525963"/>
          </a:xfrm>
        </p:spPr>
        <p:txBody>
          <a:bodyPr/>
          <a:lstStyle/>
          <a:p>
            <a:pPr algn="r" rtl="1"/>
            <a:r>
              <a:rPr lang="fa-IR" sz="4000" b="1" dirty="0" smtClean="0">
                <a:cs typeface="B Nazanin" pitchFamily="2" charset="-78"/>
              </a:rPr>
              <a:t>جُهَیر</a:t>
            </a:r>
            <a:r>
              <a:rPr lang="fa-IR" dirty="0" smtClean="0">
                <a:cs typeface="B Nazanin" pitchFamily="2" charset="-78"/>
              </a:rPr>
              <a:t> پسر سُرادقه بارقی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تاجر ظاهرا مسیحی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ثروتمند و دارای نقوذ سیاسی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رابط بین بزرگان کشورها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سالوس، سیاستمدار، شیفته قدرت، لامذهب، جاسوس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76400"/>
            <a:ext cx="2589252" cy="386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3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>
                <a:cs typeface="B Nazanin" pitchFamily="2" charset="-78"/>
              </a:rPr>
              <a:t>ساختار 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00201"/>
            <a:ext cx="4114800" cy="3352800"/>
          </a:xfrm>
        </p:spPr>
        <p:txBody>
          <a:bodyPr/>
          <a:lstStyle/>
          <a:p>
            <a:pPr algn="r" rtl="1"/>
            <a:r>
              <a:rPr lang="fa-IR" sz="4000" b="1" dirty="0" smtClean="0">
                <a:cs typeface="B Nazanin" pitchFamily="2" charset="-78"/>
              </a:rPr>
              <a:t>ابوحارثه</a:t>
            </a:r>
            <a:r>
              <a:rPr lang="fa-IR" dirty="0" smtClean="0">
                <a:cs typeface="B Nazanin" pitchFamily="2" charset="-78"/>
              </a:rPr>
              <a:t> 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از طائفه بنی بکر بن وائل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بزرگ طائفه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کشیش دانا، ریش سفید، محترم، آرام و دانا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64" y="1676400"/>
            <a:ext cx="4395836" cy="386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2057401"/>
            <a:ext cx="3733800" cy="3733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2000" dirty="0">
                <a:cs typeface="B Nazanin" pitchFamily="2" charset="-78"/>
              </a:rPr>
              <a:t>شناخت 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dirty="0">
                <a:cs typeface="B Nazanin" pitchFamily="2" charset="-78"/>
              </a:rPr>
              <a:t>ساختار </a:t>
            </a:r>
            <a:r>
              <a:rPr lang="fa-IR" dirty="0" smtClean="0">
                <a:cs typeface="B Nazanin" pitchFamily="2" charset="-78"/>
              </a:rPr>
              <a:t>قدرت (شخصیت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شناسی </a:t>
            </a:r>
            <a:r>
              <a:rPr lang="fa-IR" dirty="0">
                <a:cs typeface="B Nazanin" pitchFamily="2" charset="-78"/>
              </a:rPr>
              <a:t>قدرت)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5600" y="1600200"/>
            <a:ext cx="5791200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 smtClean="0">
                <a:cs typeface="B Nazanin" pitchFamily="2" charset="-78"/>
              </a:rPr>
              <a:t>حارثه</a:t>
            </a:r>
            <a:r>
              <a:rPr lang="fa-IR" b="1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پسر اثال</a:t>
            </a:r>
            <a:endParaRPr lang="en-US" dirty="0" smtClean="0">
              <a:latin typeface="Tahoma"/>
              <a:ea typeface="Tahoma"/>
              <a:cs typeface="B Nazanin" pitchFamily="2" charset="-78"/>
            </a:endParaRP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غیر محلی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از قبیله بنی قیس بن ثعلبه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کشیش مستقل از کلیسا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اهل سفر برای تحقیق و تبلیغ</a:t>
            </a:r>
          </a:p>
          <a:p>
            <a:pPr lvl="1" algn="r" rtl="1"/>
            <a:r>
              <a:rPr lang="fa-IR" dirty="0" smtClean="0">
                <a:latin typeface="Tahoma"/>
                <a:ea typeface="Tahoma"/>
                <a:cs typeface="B Nazanin" pitchFamily="2" charset="-78"/>
              </a:rPr>
              <a:t>آشنا به عقاید گوناگون در مسیحیت و دیگر ادیان</a:t>
            </a:r>
          </a:p>
          <a:p>
            <a:pPr lvl="1" algn="r" rtl="1"/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مطلع، سخن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b="1" dirty="0" smtClean="0">
                <a:latin typeface="Tahoma"/>
                <a:ea typeface="Tahoma"/>
                <a:cs typeface="B Nazanin" pitchFamily="2" charset="-78"/>
              </a:rPr>
              <a:t>دان، راهب، حق طلب</a:t>
            </a:r>
          </a:p>
        </p:txBody>
      </p:sp>
    </p:spTree>
    <p:extLst>
      <p:ext uri="{BB962C8B-B14F-4D97-AF65-F5344CB8AC3E}">
        <p14:creationId xmlns:p14="http://schemas.microsoft.com/office/powerpoint/2010/main" val="56824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itchFamily="2" charset="-78"/>
              </a:rPr>
              <a:t>گردهمایی عمومی</a:t>
            </a:r>
            <a:endParaRPr lang="en-US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کوس جنگ می</a:t>
            </a:r>
            <a:r>
              <a:rPr lang="fa-IR" sz="2800" dirty="0" smtClean="0">
                <a:cs typeface="Mitra" pitchFamily="2" charset="-78"/>
              </a:rPr>
              <a:t>‌</a:t>
            </a:r>
            <a:r>
              <a:rPr lang="fa-IR" sz="2800" dirty="0" smtClean="0">
                <a:cs typeface="B Nazanin" pitchFamily="2" charset="-78"/>
              </a:rPr>
              <a:t>خروشد</a:t>
            </a:r>
            <a:endParaRPr lang="en-US" sz="2800" dirty="0" smtClean="0">
              <a:cs typeface="B Nazanin" pitchFamily="2" charset="-78"/>
            </a:endParaRPr>
          </a:p>
          <a:p>
            <a:pPr algn="r" rtl="1"/>
            <a:r>
              <a:rPr lang="fa-IR" sz="2800" dirty="0" smtClean="0">
                <a:cs typeface="B Nazanin" pitchFamily="2" charset="-78"/>
              </a:rPr>
              <a:t>بازی</a:t>
            </a:r>
            <a:r>
              <a:rPr lang="fa-IR" sz="2800" dirty="0" smtClean="0">
                <a:cs typeface="Mitra" pitchFamily="2" charset="-78"/>
              </a:rPr>
              <a:t>‌</a:t>
            </a:r>
            <a:r>
              <a:rPr lang="fa-IR" sz="2800" dirty="0" smtClean="0">
                <a:cs typeface="B Nazanin" pitchFamily="2" charset="-78"/>
              </a:rPr>
              <a:t>های </a:t>
            </a:r>
            <a:r>
              <a:rPr lang="fa-IR" sz="2800" dirty="0">
                <a:cs typeface="B Nazanin" pitchFamily="2" charset="-78"/>
              </a:rPr>
              <a:t>پنهان </a:t>
            </a:r>
            <a:r>
              <a:rPr lang="fa-IR" sz="2800" dirty="0" smtClean="0">
                <a:cs typeface="B Nazanin" pitchFamily="2" charset="-78"/>
              </a:rPr>
              <a:t>سیاستمداران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سیاست راه می</a:t>
            </a:r>
            <a:r>
              <a:rPr lang="fa-IR" sz="2800" dirty="0">
                <a:cs typeface="Mitra" pitchFamily="2" charset="-78"/>
              </a:rPr>
              <a:t>‌</a:t>
            </a:r>
            <a:r>
              <a:rPr lang="fa-IR" sz="2800" dirty="0" smtClean="0">
                <a:cs typeface="B Nazanin" pitchFamily="2" charset="-78"/>
              </a:rPr>
              <a:t>نماید</a:t>
            </a:r>
            <a:r>
              <a:rPr lang="en-US" sz="2800" dirty="0" smtClean="0">
                <a:cs typeface="B Nazanin" pitchFamily="2" charset="-78"/>
              </a:rPr>
              <a:t> </a:t>
            </a:r>
          </a:p>
          <a:p>
            <a:pPr algn="r" rtl="1"/>
            <a:r>
              <a:rPr lang="fa-IR" sz="2800" dirty="0" smtClean="0">
                <a:cs typeface="B Nazanin" pitchFamily="2" charset="-78"/>
              </a:rPr>
              <a:t>رویارویی حقیقت و قدرت</a:t>
            </a: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76400"/>
            <a:ext cx="4620812" cy="45559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133600"/>
            <a:ext cx="2638425" cy="39338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520" y="2561372"/>
            <a:ext cx="3810000" cy="381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8344" y="2438400"/>
            <a:ext cx="1606056" cy="397156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29838"/>
            <a:ext cx="3810000" cy="36099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2481155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0000" dirty="0">
                <a:cs typeface="B Nazanin" pitchFamily="2" charset="-78"/>
              </a:rPr>
              <a:t>آن </a:t>
            </a:r>
            <a:r>
              <a:rPr lang="fa-IR" sz="10000" dirty="0" smtClean="0">
                <a:cs typeface="B Nazanin" pitchFamily="2" charset="-78"/>
              </a:rPr>
              <a:t>چه در تاریخ ماند</a:t>
            </a:r>
            <a:endParaRPr lang="en-US" sz="10000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4849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L -0.025 -0.35834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-179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</p:cBhvr>
                                      <p:by x="43000" y="4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اثبات ادعای پیامبر نو ظهور؛ بررسی معجزه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 پیامبر نو ظهور یمن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پیامبر نو ظهور مکه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او خود ادعا دارد پیامبر مبعوث بر جهانیان است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اخبار کهن، نقاط اشتراک</a:t>
            </a:r>
            <a:r>
              <a:rPr lang="en-US" dirty="0" smtClean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عاقب و حارثه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نام پیامبر موعود احمد 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امت او بعد از او دچار تشتّت و تفرقه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شوند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مردی از نسل او وضعیت امتش را به صلاح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آورد، پس از آن که ظلم و ستم فراگیر شده است</a:t>
            </a: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43390" y="1371600"/>
            <a:ext cx="66672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cs typeface="B Nazanin" pitchFamily="2" charset="-78"/>
              </a:rPr>
              <a:t>عاقب و حارثه، میدان دار صحبت و مناظره</a:t>
            </a:r>
            <a:endParaRPr lang="en-US" sz="4000" dirty="0">
              <a:cs typeface="B Nazanin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696" y="2044573"/>
            <a:ext cx="2512903" cy="420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3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5" grpId="0"/>
      <p:bldP spid="1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32004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نقاط اختلاف عاقب و حارثه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دو پیامبر بعد از مسیح ظهور خواهند کرد؛ محمد موعود موسی و احمد موعود مسیح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محمد مبعوث بر قوم خود و احمد مبعوث بر همه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ی مردم دنیاست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محمد، پیامبر نو ظهور در مکه، ابتر است و نسلی ندارد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او دو پسر داشته که از دنیا رفته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اند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منجی موعود، فرزند احمد است نه محمد</a:t>
            </a: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4934" y="2293500"/>
            <a:ext cx="571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4000" dirty="0" smtClean="0">
                <a:cs typeface="B Nazanin" pitchFamily="2" charset="-78"/>
              </a:rPr>
              <a:t>مسیحیان نجران از محمد، پیامبر نوظهور مکه پیروی نخواهند کرد، چرا که او موعود مسیح نیست. </a:t>
            </a:r>
            <a:endParaRPr lang="en-US" sz="4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46604"/>
            <a:ext cx="2590800" cy="43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4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4" grpId="1" build="p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32004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دلایل روشن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احمد و محمد نام یک نفر است؛ همان که موسی و عیسی به آمدنش بشارت داده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اند، همو که نامش در تورات احمد 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دشمنان او را ابتر نامیدند و از مرگ پسرانش شادمان شدند، اما خداوند او را به دادن «کوثر» بشارت داد</a:t>
            </a: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650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352799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دلایل روشن مستند به کتب کهن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صحیفه آدم، همان که از آدم به شیث به ارث رسیده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خداوند به آدم وحی کرد که از آغاز آفرینش تا زمان احمد، همو که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پیامبر من و خاتم رسولانم است، همواره رسولانی در میان بندگانم 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بر می انگیزانم</a:t>
            </a:r>
          </a:p>
          <a:p>
            <a:pPr lvl="2" algn="r" rtl="1"/>
            <a:r>
              <a:rPr lang="fa-IR" dirty="0">
                <a:cs typeface="B Nazanin" pitchFamily="2" charset="-78"/>
              </a:rPr>
              <a:t> خداوند </a:t>
            </a:r>
            <a:r>
              <a:rPr lang="fa-IR" dirty="0" smtClean="0">
                <a:cs typeface="B Nazanin" pitchFamily="2" charset="-78"/>
              </a:rPr>
              <a:t>جانشین پیامبر خاتم و همسر او که دختر پیامبر است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و دو فرزند این زوج را </a:t>
            </a:r>
            <a:r>
              <a:rPr lang="fa-IR" dirty="0">
                <a:cs typeface="B Nazanin" pitchFamily="2" charset="-78"/>
              </a:rPr>
              <a:t>به آدم </a:t>
            </a:r>
            <a:r>
              <a:rPr lang="fa-IR" dirty="0" smtClean="0">
                <a:cs typeface="B Nazanin" pitchFamily="2" charset="-78"/>
              </a:rPr>
              <a:t>معرفی کرد</a:t>
            </a:r>
          </a:p>
          <a:p>
            <a:pPr marL="914400" lvl="2" indent="0"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lvl="2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097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75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2000" dirty="0" smtClean="0">
                <a:cs typeface="B Nazanin" pitchFamily="2" charset="-78"/>
              </a:rPr>
              <a:t>شناخت </a:t>
            </a:r>
            <a:r>
              <a:rPr lang="fa-IR" sz="2000" dirty="0">
                <a:cs typeface="B Nazanin" pitchFamily="2" charset="-78"/>
              </a:rPr>
              <a:t>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dirty="0">
                <a:cs typeface="B Nazanin" pitchFamily="2" charset="-78"/>
              </a:rPr>
              <a:t>موقعیت جغرافیایی و همسایگان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نجران 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امپراطوری ایران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امپراطوری روم</a:t>
            </a:r>
          </a:p>
          <a:p>
            <a:pPr marL="0" indent="0" algn="r" rtl="1">
              <a:buNone/>
            </a:pP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8772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114799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دلایل روشن مستند به کتب کهن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صندوق حضرت ابراهیم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خداوند آفرینش را با محمد آغاز کرده و او حجت بزرگ خداوند در میان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آفریدگان است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خداوند دخترش فاطمه و همسر او را محل پیوند برای نسل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پیامبر قرار داده است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خداوند محمد را به عنوان کلمه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ی خویش به ابراهیم معرفی کرد</a:t>
            </a:r>
          </a:p>
          <a:p>
            <a:pPr marL="914400" lvl="2" indent="0" algn="r" rtl="1">
              <a:buNone/>
            </a:pPr>
            <a:r>
              <a:rPr lang="fa-IR" dirty="0" smtClean="0">
                <a:cs typeface="B Nazanin" pitchFamily="2" charset="-78"/>
              </a:rPr>
              <a:t>که دین و بندگان را فریاد رسی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کند</a:t>
            </a:r>
          </a:p>
          <a:p>
            <a:pPr marL="914400" lvl="2" indent="0" algn="r" rtl="1">
              <a:buNone/>
            </a:pPr>
            <a:endParaRPr lang="fa-IR" dirty="0" smtClean="0">
              <a:cs typeface="B Nazanin" pitchFamily="2" charset="-78"/>
            </a:endParaRPr>
          </a:p>
          <a:p>
            <a:pPr lvl="2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126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2672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دلایل روشن مستند به کتب کهن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صحیفه موسی و عیسی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خداوند از میان مردمان امی از فرزندان اسماعیل رسولی را بر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انگیزد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نسل این رسول از دخترش است که سراسر برکت 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انتقال نسل از دختر نیز امکان پذیر است؛ همان طورکه </a:t>
            </a:r>
          </a:p>
          <a:p>
            <a:pPr marL="457200" lvl="1" indent="0" algn="r" rtl="1">
              <a:buNone/>
            </a:pPr>
            <a:r>
              <a:rPr lang="fa-IR" dirty="0" smtClean="0">
                <a:cs typeface="B Nazanin" pitchFamily="2" charset="-78"/>
              </a:rPr>
              <a:t>عیسی از خاندان یعقوب و ابراهیم است</a:t>
            </a: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379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7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4750" y="2743200"/>
            <a:ext cx="3810000" cy="38100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7432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دلایل روشن مستند به کتب کهن</a:t>
            </a:r>
          </a:p>
          <a:p>
            <a:pPr lvl="2" algn="r" rtl="1"/>
            <a:r>
              <a:rPr lang="fa-IR" dirty="0">
                <a:cs typeface="B Nazanin" pitchFamily="2" charset="-78"/>
              </a:rPr>
              <a:t>خداوند «طوبی» به محمد و امتش داده است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نام </a:t>
            </a:r>
            <a:r>
              <a:rPr lang="fa-IR" dirty="0">
                <a:cs typeface="B Nazanin" pitchFamily="2" charset="-78"/>
              </a:rPr>
              <a:t>او احمد است و از نسل ابراهیم و اسماعیل است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نسل او از بانویی مبارکه و صدیقه است</a:t>
            </a:r>
          </a:p>
          <a:p>
            <a:pPr lvl="2" algn="r" rtl="1"/>
            <a:r>
              <a:rPr lang="fa-IR" dirty="0" smtClean="0">
                <a:cs typeface="B Nazanin" pitchFamily="2" charset="-78"/>
              </a:rPr>
              <a:t>پیامبر از آن دختر عزیز، دو فرزند سید و آقا خواهد داشت</a:t>
            </a:r>
          </a:p>
          <a:p>
            <a:pPr lvl="2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2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fa-IR" dirty="0" smtClean="0">
              <a:cs typeface="B Nazanin" pitchFamily="2" charset="-78"/>
            </a:endParaRPr>
          </a:p>
          <a:p>
            <a:pPr lvl="1" algn="r" rtl="1"/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4533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>
                <a:cs typeface="B Nazanin" pitchFamily="2" charset="-78"/>
              </a:rPr>
              <a:t>بازبینی رویارویی حقیقت و </a:t>
            </a:r>
            <a:r>
              <a:rPr lang="fa-IR" dirty="0" smtClean="0">
                <a:cs typeface="B Nazanin" pitchFamily="2" charset="-78"/>
              </a:rPr>
              <a:t>قدرت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4196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حرکت به سمت مدینه برای ملاقات پیامبر نو ظهور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اعتراف به بشارت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کتب کهن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ای بنی اسرائیل، به رسول من که در آخر الزمان</a:t>
            </a:r>
          </a:p>
          <a:p>
            <a:pPr marL="457200" lvl="1" indent="0" algn="r" rtl="1">
              <a:buNone/>
            </a:pPr>
            <a:r>
              <a:rPr lang="fa-IR" dirty="0" smtClean="0">
                <a:cs typeface="B Nazanin" pitchFamily="2" charset="-78"/>
              </a:rPr>
              <a:t>می آید ایمان آورید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او چهره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اش چون ماه شب چهارده درخشان 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نسل او از بانویی با برکت خواهد بود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او احمد نام دارد، او محمد نام دارد</a:t>
            </a:r>
          </a:p>
          <a:p>
            <a:pPr marL="457200" lvl="1" indent="0" algn="r" rtl="1">
              <a:buNone/>
            </a:pPr>
            <a:endParaRPr lang="fa-IR" dirty="0" smtClean="0">
              <a:cs typeface="B Nazanin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5" y="2518172"/>
            <a:ext cx="2590800" cy="43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0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4" grpId="1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ورود به پایتخت اسلام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اتراق برای ظاهر سازی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شوکت پردازی با زیورآلات دنیوی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تاثیر پذیری مسلمین کوته بین از زرق و برق مسیحیان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درخواست ابن ابی قحافه برای ظاهر سازی متقابل</a:t>
            </a:r>
          </a:p>
          <a:p>
            <a:pPr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19600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زیور دنیا، سست ایمانان را مرعوب می</a:t>
            </a:r>
            <a:r>
              <a:rPr lang="fa-IR" sz="4400" dirty="0">
                <a:cs typeface="Mitra" pitchFamily="2" charset="-78"/>
              </a:rPr>
              <a:t>‌</a:t>
            </a:r>
            <a:r>
              <a:rPr lang="fa-IR" sz="4400" dirty="0" smtClean="0">
                <a:cs typeface="B Nazanin" pitchFamily="2" charset="-78"/>
              </a:rPr>
              <a:t>سازد</a:t>
            </a:r>
          </a:p>
        </p:txBody>
      </p:sp>
    </p:spTree>
    <p:extLst>
      <p:ext uri="{BB962C8B-B14F-4D97-AF65-F5344CB8AC3E}">
        <p14:creationId xmlns:p14="http://schemas.microsoft.com/office/powerpoint/2010/main" val="52444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6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شکست نقشه اول مسیحیان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پیامبر ایشان را به حضور نپذیرفت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مفتضح شدن مسیحیان، تلاش برای چاره جویی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حل مشکل به راهنمایی جان پیامبر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بی آلایشی کلید راهیابی به خوان رحمت نبوی</a:t>
            </a:r>
          </a:p>
          <a:p>
            <a:pPr algn="r" rtl="1">
              <a:buNone/>
            </a:pPr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19600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4400" dirty="0" smtClean="0">
                <a:cs typeface="B Nazanin" pitchFamily="2" charset="-78"/>
              </a:rPr>
              <a:t>ساده زیستی نخستین نشان نبوی</a:t>
            </a:r>
          </a:p>
        </p:txBody>
      </p:sp>
    </p:spTree>
    <p:extLst>
      <p:ext uri="{BB962C8B-B14F-4D97-AF65-F5344CB8AC3E}">
        <p14:creationId xmlns:p14="http://schemas.microsoft.com/office/powerpoint/2010/main" val="420231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در پیشگاه پیامبر خدا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درخواست برای برپایی عبادت مسیحی در مسجد مسلمین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اذن نبوی به برپایی آیین مسیحی در مسجد مسلمین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مهلت طلبی به عنوان بررسی جامعه مسلمین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جمع مسیحیان در سایه سار رحمت نبوی</a:t>
            </a: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419600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سعه صدر دومین نشانه نبوی </a:t>
            </a:r>
          </a:p>
        </p:txBody>
      </p:sp>
    </p:spTree>
    <p:extLst>
      <p:ext uri="{BB962C8B-B14F-4D97-AF65-F5344CB8AC3E}">
        <p14:creationId xmlns:p14="http://schemas.microsoft.com/office/powerpoint/2010/main" val="221612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جدال اندیشه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درخواست برای بیان واضح ادعا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پاسخ پیامبر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یگانه پرستی همانند دین حنیف ابراهیم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فرمانبری از عیسی و اقرار به رسالت الهی من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عیسی را همانند دیگر انسان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ها مخلوق خدا بدانید</a:t>
            </a:r>
          </a:p>
          <a:p>
            <a:pPr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724400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دعوت به حق</a:t>
            </a:r>
          </a:p>
        </p:txBody>
      </p:sp>
    </p:spTree>
    <p:extLst>
      <p:ext uri="{BB962C8B-B14F-4D97-AF65-F5344CB8AC3E}">
        <p14:creationId xmlns:p14="http://schemas.microsoft.com/office/powerpoint/2010/main" val="127798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حقیقت در بوته آزمایش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تلاش عالی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جناب برای اثبات حقانیت مسیحیان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مسیحیان خویش را پیرو دین حنیف ابراهیم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دانند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مسیحیان یکتا پرستند و دعوت به یکتا پرستی عبث است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موعود مسیح موید اوست نه منکر وی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حقیقت رخ می نماید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شراب و گوشت خوک متضاد با آیین ابراهیمی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پرستش صلیب و الوهیت مسیح و مریم یکتا پرستی است؟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شهادت می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دهم برادرم عیسی بنده خدا و پیامبر الهی است</a:t>
            </a:r>
          </a:p>
          <a:p>
            <a:pPr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5936159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عالیجناب صلیب را فروگذاشت</a:t>
            </a:r>
          </a:p>
        </p:txBody>
      </p:sp>
    </p:spTree>
    <p:extLst>
      <p:ext uri="{BB962C8B-B14F-4D97-AF65-F5344CB8AC3E}">
        <p14:creationId xmlns:p14="http://schemas.microsoft.com/office/powerpoint/2010/main" val="333674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5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375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animBg="1"/>
      <p:bldP spid="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تلاش برای رهایی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عاقب در دفاع به میدان آمد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قدرت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خاص عیسوی دلیل بر الوهیت وی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حقیقت در کلام نبی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یادآوری معجزات انبیای پیشین</a:t>
            </a:r>
          </a:p>
          <a:p>
            <a:pPr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4724400"/>
            <a:ext cx="76962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یک قدم تا حقیقت عریان</a:t>
            </a:r>
          </a:p>
        </p:txBody>
      </p:sp>
      <p:pic>
        <p:nvPicPr>
          <p:cNvPr id="8" name="Picture 7" descr="m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3733800"/>
            <a:ext cx="4163608" cy="1676400"/>
          </a:xfrm>
          <a:prstGeom prst="rect">
            <a:avLst/>
          </a:prstGeom>
        </p:spPr>
      </p:pic>
      <p:pic>
        <p:nvPicPr>
          <p:cNvPr id="7" name="Picture 6" descr="m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398640"/>
            <a:ext cx="2020960" cy="202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698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najran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8813" y="1600200"/>
            <a:ext cx="8180387" cy="4525963"/>
          </a:xfr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2000" dirty="0" smtClean="0">
                <a:cs typeface="B Nazanin" pitchFamily="2" charset="-78"/>
              </a:rPr>
              <a:t>شناخت منطقه نجران - </a:t>
            </a:r>
            <a:r>
              <a:rPr lang="fa-IR" sz="3200" dirty="0" smtClean="0">
                <a:cs typeface="B Nazanin" pitchFamily="2" charset="-78"/>
              </a:rPr>
              <a:t>موقعیت جغرافیایی و همسایگان</a:t>
            </a:r>
            <a:r>
              <a:rPr lang="en-US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-</a:t>
            </a:r>
            <a:r>
              <a:rPr lang="fa-IR" dirty="0" smtClean="0">
                <a:cs typeface="B Nazanin" pitchFamily="2" charset="-78"/>
              </a:rPr>
              <a:t> نجران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043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6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آخرین تیر ترکش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عالی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جناب و پشتیبانی از عاقب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چه کسی جز خدا پدر مسیح است؟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پاسخ الهی از زبان وحی</a:t>
            </a:r>
          </a:p>
          <a:p>
            <a:pPr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3352800"/>
            <a:ext cx="8686800" cy="212365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latin typeface="Andalus" pitchFamily="18" charset="-78"/>
                <a:cs typeface="Andalus" pitchFamily="18" charset="-78"/>
              </a:rPr>
              <a:t>إِنَّ مَثَلَ عِيسىَ‏ عِندَ اللَّهِ كَمَثَلِ ءَادَمَ  خَلَقَهُ مِن تُرَابٍ ثُمَّ قَالَ لَهُ كُن فَيَكُونُ </a:t>
            </a:r>
            <a:r>
              <a:rPr lang="fa-IR" sz="4400" b="1" dirty="0" smtClean="0">
                <a:latin typeface="Vladimir Script" pitchFamily="66" charset="0"/>
                <a:cs typeface="B Nazanin" pitchFamily="2" charset="-78"/>
              </a:rPr>
              <a:t>(</a:t>
            </a:r>
            <a:r>
              <a:rPr lang="fa-IR" sz="4400" b="1" dirty="0" smtClean="0">
                <a:latin typeface="Andalus" pitchFamily="18" charset="-78"/>
                <a:cs typeface="B Nazanin" pitchFamily="2" charset="-78"/>
              </a:rPr>
              <a:t>59)</a:t>
            </a:r>
          </a:p>
          <a:p>
            <a:pPr algn="ctr" rtl="1"/>
            <a:r>
              <a:rPr lang="fa-IR" sz="4400" dirty="0" smtClean="0">
                <a:latin typeface="Andalus" pitchFamily="18" charset="-78"/>
                <a:cs typeface="Andalus" pitchFamily="18" charset="-78"/>
              </a:rPr>
              <a:t>الْحَقُّ مِن رَّبِّكَ فَلَا تَكُن مِّنَ الْمُمْتَرِينَ </a:t>
            </a:r>
            <a:r>
              <a:rPr lang="fa-IR" sz="4400" b="1" dirty="0" smtClean="0">
                <a:latin typeface="Andalus" pitchFamily="18" charset="-78"/>
                <a:cs typeface="B Nazanin" pitchFamily="2" charset="-78"/>
              </a:rPr>
              <a:t>(60)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3352800"/>
            <a:ext cx="8686800" cy="317009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latin typeface="Andalus" pitchFamily="18" charset="-78"/>
                <a:cs typeface="B Nazanin" pitchFamily="2" charset="-78"/>
              </a:rPr>
              <a:t>در واقع، مَثَلِ عيسى نزد خدا هم</a:t>
            </a:r>
            <a:r>
              <a:rPr lang="fa-IR" sz="4000" dirty="0">
                <a:cs typeface="Mitra" pitchFamily="2" charset="-78"/>
              </a:rPr>
              <a:t>‌</a:t>
            </a:r>
            <a:r>
              <a:rPr lang="fa-IR" sz="4000" dirty="0" smtClean="0">
                <a:latin typeface="Andalus" pitchFamily="18" charset="-78"/>
                <a:cs typeface="B Nazanin" pitchFamily="2" charset="-78"/>
              </a:rPr>
              <a:t>چون مَثَلِ [خلقت‏] آدم است [كه‏] او را از خاك آفريد سپس بدو گفت: «باش» پس وجود يافت </a:t>
            </a:r>
            <a:r>
              <a:rPr lang="fa-IR" sz="3200" dirty="0" smtClean="0">
                <a:latin typeface="Andalus" pitchFamily="18" charset="-78"/>
                <a:cs typeface="B Nazanin" pitchFamily="2" charset="-78"/>
              </a:rPr>
              <a:t>(59)</a:t>
            </a:r>
          </a:p>
          <a:p>
            <a:pPr algn="ctr" rtl="1"/>
            <a:r>
              <a:rPr lang="fa-IR" sz="4000" dirty="0" smtClean="0">
                <a:latin typeface="Andalus" pitchFamily="18" charset="-78"/>
                <a:cs typeface="B Nazanin" pitchFamily="2" charset="-78"/>
              </a:rPr>
              <a:t> [آن چه در باره</a:t>
            </a:r>
            <a:r>
              <a:rPr lang="fa-IR" sz="4000" dirty="0" smtClean="0">
                <a:cs typeface="Mitra" pitchFamily="2" charset="-78"/>
              </a:rPr>
              <a:t>‌ی</a:t>
            </a:r>
            <a:r>
              <a:rPr lang="fa-IR" sz="4000" dirty="0" smtClean="0">
                <a:latin typeface="Andalus" pitchFamily="18" charset="-78"/>
                <a:cs typeface="B Nazanin" pitchFamily="2" charset="-78"/>
              </a:rPr>
              <a:t> عيسى گفته شد] حق [و] از جانب پروردگار تو است. پس، از ترديدكنندگان مباش </a:t>
            </a:r>
            <a:r>
              <a:rPr lang="fa-IR" sz="3200" dirty="0" smtClean="0">
                <a:latin typeface="Andalus" pitchFamily="18" charset="-78"/>
                <a:cs typeface="B Nazanin" pitchFamily="2" charset="-78"/>
              </a:rPr>
              <a:t>(60)</a:t>
            </a:r>
            <a:endParaRPr lang="fa-IR" sz="4000" dirty="0" smtClean="0">
              <a:latin typeface="Andalus" pitchFamily="18" charset="-78"/>
              <a:cs typeface="B Nazanin" pitchFamily="2" charset="-78"/>
            </a:endParaRPr>
          </a:p>
        </p:txBody>
      </p:sp>
      <p:pic>
        <p:nvPicPr>
          <p:cNvPr id="8" name="59-6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84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build="p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لجاجت در عدم پذیرش کلام حق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عاقب و توسل به کتمان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سخن محمد کلامی است جدید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ادعای خلقت مسیح از خاک توهین به عیسی است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حقیقت در کلام نبی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صدور دستور خدا برای مباهله</a:t>
            </a:r>
          </a:p>
          <a:p>
            <a:pPr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343400"/>
            <a:ext cx="8686800" cy="1938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000" dirty="0" smtClean="0">
                <a:latin typeface="Andalus" pitchFamily="18" charset="-78"/>
                <a:cs typeface="Andalus" pitchFamily="18" charset="-78"/>
              </a:rPr>
              <a:t>فَمَنْ حَاجَّكَ فِيهِ مِن بَعْدِ مَا جَاءَكَ مِنَ الْعِلْمِ فَقُلْ تَعَالَوْاْ نَدْعُ أَبْنَاءَنَا وَ أَبْنَاءَكمُ‏ْ وَ نِسَاءَنَا وَ نِسَاءَكُمْ وَ أَنفُسَنَا وَ أَنفُسَكُمْ ثُمَّ نَبْتهَلْ فَنَجْعَل لَّعْنَتَ اللَّهِ عَلىَ الْكَذِبِينَ</a:t>
            </a:r>
            <a:r>
              <a:rPr lang="en-US" sz="40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fa-IR" sz="2800" dirty="0" smtClean="0">
                <a:latin typeface="Andalus" pitchFamily="18" charset="-78"/>
                <a:cs typeface="Andalus" pitchFamily="18" charset="-78"/>
              </a:rPr>
              <a:t>(</a:t>
            </a:r>
            <a:r>
              <a:rPr lang="fa-IR" sz="2800" dirty="0" smtClean="0">
                <a:latin typeface="Andalus" pitchFamily="18" charset="-78"/>
                <a:cs typeface="B Nazanin" pitchFamily="2" charset="-78"/>
              </a:rPr>
              <a:t>61</a:t>
            </a:r>
            <a:r>
              <a:rPr lang="fa-IR" sz="2800" dirty="0" smtClean="0">
                <a:latin typeface="Andalus" pitchFamily="18" charset="-78"/>
                <a:cs typeface="Andalus" pitchFamily="18" charset="-78"/>
              </a:rPr>
              <a:t>)</a:t>
            </a:r>
          </a:p>
        </p:txBody>
      </p:sp>
      <p:pic>
        <p:nvPicPr>
          <p:cNvPr id="7" name="61-es.wav">
            <a:hlinkClick r:id="" action="ppaction://media"/>
          </p:cNvPr>
          <p:cNvPicPr>
            <a:picLocks noRot="1" noChangeAspect="1"/>
          </p:cNvPicPr>
          <p:nvPr>
            <a:wavAudioFile r:embed="rId1" name="61-es.wav"/>
          </p:nvPr>
        </p:nvPicPr>
        <p:blipFill>
          <a:blip r:embed="rId3"/>
          <a:stretch>
            <a:fillRect/>
          </a:stretch>
        </p:blipFill>
        <p:spPr>
          <a:xfrm>
            <a:off x="4419600" y="4267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6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build="p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تردید و تصمیم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تذکار مسیحیان حق جو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احاطه محمد به کتب پیشین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عدم کینه توزی مسلمین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توصیه یهودیان کینه توز به مباهله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آخرین توصیه عاقب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چگونه آمدن محمد سرنوشت ساز مباهله</a:t>
            </a: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0"/>
            <a:ext cx="2590800" cy="43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2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 smtClean="0">
                <a:cs typeface="B Nazanin" pitchFamily="2" charset="-78"/>
              </a:rPr>
              <a:t>صبح مباهله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خروج پیامبر از خانه عایشه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عایشه شاهد آیه تطهیر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میدان مدینه مملو از جمعیت</a:t>
            </a:r>
          </a:p>
          <a:p>
            <a:pPr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و اینک پیامبر</a:t>
            </a:r>
          </a:p>
          <a:p>
            <a:pPr lvl="1" algn="r" rtl="1"/>
            <a:r>
              <a:rPr lang="fa-IR" b="1" dirty="0" smtClean="0">
                <a:solidFill>
                  <a:srgbClr val="00B050"/>
                </a:solidFill>
                <a:cs typeface="B Nazanin" pitchFamily="2" charset="-78"/>
              </a:rPr>
              <a:t>تمام اسلام در برابر تمام مسیحیت</a:t>
            </a:r>
          </a:p>
          <a:p>
            <a:pPr lvl="1" algn="r" rtl="1"/>
            <a:endParaRPr lang="fa-IR" b="1" dirty="0" smtClean="0">
              <a:solidFill>
                <a:srgbClr val="00B050"/>
              </a:solidFill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fa-IR" dirty="0" smtClean="0">
              <a:cs typeface="B Nazanin" pitchFamily="2" charset="-78"/>
            </a:endParaRPr>
          </a:p>
          <a:p>
            <a:pPr algn="r" rtl="1"/>
            <a:endParaRPr lang="en-US" dirty="0">
              <a:cs typeface="B Nazanin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4724400"/>
            <a:ext cx="7391400" cy="76944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و سرانجام صلیب</a:t>
            </a:r>
            <a:r>
              <a:rPr lang="fa-IR" sz="4400" dirty="0">
                <a:cs typeface="Mitra" pitchFamily="2" charset="-78"/>
              </a:rPr>
              <a:t>‌</a:t>
            </a:r>
            <a:r>
              <a:rPr lang="fa-IR" sz="4400" dirty="0" smtClean="0">
                <a:cs typeface="B Nazanin" pitchFamily="2" charset="-78"/>
              </a:rPr>
              <a:t>ها می</a:t>
            </a:r>
            <a:r>
              <a:rPr lang="fa-IR" sz="4400" dirty="0" smtClean="0">
                <a:cs typeface="Mitra" pitchFamily="2" charset="-78"/>
              </a:rPr>
              <a:t>‌</a:t>
            </a:r>
            <a:r>
              <a:rPr lang="fa-IR" sz="4400" dirty="0" smtClean="0">
                <a:cs typeface="B Nazanin" pitchFamily="2" charset="-78"/>
              </a:rPr>
              <a:t>شکنند</a:t>
            </a:r>
          </a:p>
        </p:txBody>
      </p:sp>
    </p:spTree>
    <p:extLst>
      <p:ext uri="{BB962C8B-B14F-4D97-AF65-F5344CB8AC3E}">
        <p14:creationId xmlns:p14="http://schemas.microsoft.com/office/powerpoint/2010/main" val="284134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accel="6667" decel="6667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6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724400"/>
            <a:ext cx="7391400" cy="769441"/>
          </a:xfrm>
          <a:prstGeom prst="rect">
            <a:avLst/>
          </a:prstGeom>
          <a:ln>
            <a:solidFill>
              <a:schemeClr val="accent3">
                <a:shade val="5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fa-IR" sz="4400" dirty="0" smtClean="0">
                <a:cs typeface="B Nazanin" pitchFamily="2" charset="-78"/>
              </a:rPr>
              <a:t>و سرانجام صلیب</a:t>
            </a:r>
            <a:r>
              <a:rPr lang="fa-IR" sz="4400" dirty="0">
                <a:cs typeface="Mitra" pitchFamily="2" charset="-78"/>
              </a:rPr>
              <a:t>‌</a:t>
            </a:r>
            <a:r>
              <a:rPr lang="fa-IR" sz="4400" dirty="0" smtClean="0">
                <a:cs typeface="B Nazanin" pitchFamily="2" charset="-78"/>
              </a:rPr>
              <a:t>ها می</a:t>
            </a:r>
            <a:r>
              <a:rPr lang="fa-IR" sz="4400" dirty="0" smtClean="0">
                <a:cs typeface="Mitra" pitchFamily="2" charset="-78"/>
              </a:rPr>
              <a:t>‌</a:t>
            </a:r>
            <a:r>
              <a:rPr lang="fa-IR" sz="4400" dirty="0" smtClean="0">
                <a:cs typeface="B Nazanin" pitchFamily="2" charset="-78"/>
              </a:rPr>
              <a:t>شکنند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316" y="4572000"/>
            <a:ext cx="891540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chemeClr val="accent3">
                    <a:lumMod val="75000"/>
                  </a:schemeClr>
                </a:solidFill>
                <a:cs typeface="B Nazanin"/>
              </a:rPr>
              <a:t>سلام و درود خدا بر پیامبر و خاندان مطهرش</a:t>
            </a:r>
            <a:endParaRPr lang="fa-IR" sz="6600" dirty="0">
              <a:solidFill>
                <a:schemeClr val="accent3">
                  <a:lumMod val="75000"/>
                </a:schemeClr>
              </a:solidFill>
              <a:cs typeface="B Nazanin"/>
            </a:endParaRPr>
          </a:p>
        </p:txBody>
      </p:sp>
      <p:sp>
        <p:nvSpPr>
          <p:cNvPr id="6" name="TextBox 5"/>
          <p:cNvSpPr txBox="1"/>
          <p:nvPr/>
        </p:nvSpPr>
        <p:spPr>
          <a:xfrm rot="1425953">
            <a:off x="6149146" y="1966696"/>
            <a:ext cx="177619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000" dirty="0" smtClean="0">
                <a:cs typeface="B Nazanin"/>
              </a:rPr>
              <a:t>ابناءنا</a:t>
            </a:r>
            <a:endParaRPr lang="fa-IR" sz="6000" dirty="0">
              <a:cs typeface="B Nazanin"/>
            </a:endParaRPr>
          </a:p>
        </p:txBody>
      </p:sp>
      <p:sp>
        <p:nvSpPr>
          <p:cNvPr id="7" name="TextBox 6"/>
          <p:cNvSpPr txBox="1"/>
          <p:nvPr/>
        </p:nvSpPr>
        <p:spPr>
          <a:xfrm rot="19937074">
            <a:off x="1505890" y="1982364"/>
            <a:ext cx="177619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000" dirty="0" smtClean="0">
                <a:cs typeface="B Nazanin"/>
              </a:rPr>
              <a:t>نساءنا</a:t>
            </a:r>
            <a:endParaRPr lang="fa-IR" sz="6000" dirty="0">
              <a:cs typeface="B Nazani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800" y="3708737"/>
            <a:ext cx="177619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000" dirty="0" smtClean="0">
                <a:cs typeface="B Nazanin"/>
              </a:rPr>
              <a:t>انفسنا</a:t>
            </a:r>
            <a:endParaRPr lang="fa-IR" sz="6000" dirty="0">
              <a:cs typeface="B Nazani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19739" y="2583359"/>
            <a:ext cx="42832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400" dirty="0"/>
              <a:t>و</a:t>
            </a:r>
          </a:p>
        </p:txBody>
      </p:sp>
      <p:sp>
        <p:nvSpPr>
          <p:cNvPr id="10" name="TextBox 9"/>
          <p:cNvSpPr txBox="1"/>
          <p:nvPr/>
        </p:nvSpPr>
        <p:spPr>
          <a:xfrm rot="6135724">
            <a:off x="4317411" y="2420863"/>
            <a:ext cx="42832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400" dirty="0"/>
              <a:t>و</a:t>
            </a:r>
          </a:p>
        </p:txBody>
      </p:sp>
      <p:sp>
        <p:nvSpPr>
          <p:cNvPr id="11" name="TextBox 10"/>
          <p:cNvSpPr txBox="1"/>
          <p:nvPr/>
        </p:nvSpPr>
        <p:spPr>
          <a:xfrm rot="13500000">
            <a:off x="4400313" y="2553353"/>
            <a:ext cx="428322" cy="76944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4400" dirty="0" smtClean="0"/>
              <a:t>و</a:t>
            </a:r>
            <a:endParaRPr lang="fa-IR" sz="4400" dirty="0"/>
          </a:p>
        </p:txBody>
      </p:sp>
    </p:spTree>
    <p:extLst>
      <p:ext uri="{BB962C8B-B14F-4D97-AF65-F5344CB8AC3E}">
        <p14:creationId xmlns:p14="http://schemas.microsoft.com/office/powerpoint/2010/main" val="77575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59259E-6 L 0.0125 0.477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2386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0.00034 -0.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30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250"/>
                            </p:stCondLst>
                            <p:childTnLst>
                              <p:par>
                                <p:cTn id="48" presetID="6" presetClass="entr" presetSubtype="16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 animBg="1" autoUpdateAnimBg="0"/>
      <p:bldP spid="4" grpId="1" uiExpand="1" build="allAtOnce" animBg="1"/>
      <p:bldP spid="4" grpId="2" build="allAtOnce" animBg="1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2000" dirty="0" smtClean="0">
                <a:cs typeface="B Nazanin" pitchFamily="2" charset="-78"/>
              </a:rPr>
              <a:t>شناخت </a:t>
            </a:r>
            <a:r>
              <a:rPr lang="fa-IR" sz="2000" dirty="0">
                <a:cs typeface="B Nazanin" pitchFamily="2" charset="-78"/>
              </a:rPr>
              <a:t>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sz="3200" dirty="0">
                <a:cs typeface="B Nazanin" pitchFamily="2" charset="-78"/>
              </a:rPr>
              <a:t>موقعیت جغرافیایی و </a:t>
            </a:r>
            <a:r>
              <a:rPr lang="fa-IR" sz="3200" dirty="0" smtClean="0">
                <a:cs typeface="B Nazanin" pitchFamily="2" charset="-78"/>
              </a:rPr>
              <a:t>همسایگان</a:t>
            </a:r>
            <a:r>
              <a:rPr lang="en-US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-</a:t>
            </a:r>
            <a:r>
              <a:rPr lang="fa-IR" dirty="0" smtClean="0">
                <a:cs typeface="B Nazanin" pitchFamily="2" charset="-78"/>
              </a:rPr>
              <a:t> نجران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69041"/>
            <a:ext cx="8229600" cy="3388280"/>
          </a:xfrm>
        </p:spPr>
      </p:pic>
      <p:sp>
        <p:nvSpPr>
          <p:cNvPr id="11" name="TextBox 10"/>
          <p:cNvSpPr txBox="1"/>
          <p:nvPr/>
        </p:nvSpPr>
        <p:spPr>
          <a:xfrm>
            <a:off x="1143000" y="1408652"/>
            <a:ext cx="6318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نجران</a:t>
            </a:r>
            <a:r>
              <a:rPr lang="fa-IR" dirty="0">
                <a:cs typeface="B Nazanin" pitchFamily="2" charset="-78"/>
              </a:rPr>
              <a:t> </a:t>
            </a:r>
            <a:r>
              <a:rPr lang="fa-IR" dirty="0" smtClean="0">
                <a:cs typeface="B Nazanin" pitchFamily="2" charset="-78"/>
              </a:rPr>
              <a:t>متشکل از طوایف قبیله بنی عبدمدان از فرزندان دیان پسر حارث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5791200"/>
            <a:ext cx="8229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cs typeface="B Nazanin" pitchFamily="2" charset="-78"/>
              </a:rPr>
              <a:t>طائفه </a:t>
            </a:r>
            <a:r>
              <a:rPr lang="fa-IR" b="1" dirty="0" smtClean="0">
                <a:cs typeface="B Nazanin" pitchFamily="2" charset="-78"/>
              </a:rPr>
              <a:t>لحم		طائفه </a:t>
            </a:r>
            <a:r>
              <a:rPr lang="fa-IR" b="1" dirty="0">
                <a:cs typeface="B Nazanin" pitchFamily="2" charset="-78"/>
              </a:rPr>
              <a:t>عامله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404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2000" dirty="0" smtClean="0">
                <a:cs typeface="B Nazanin" pitchFamily="2" charset="-78"/>
              </a:rPr>
              <a:t>شناخت </a:t>
            </a:r>
            <a:r>
              <a:rPr lang="fa-IR" sz="2000" dirty="0">
                <a:cs typeface="B Nazanin" pitchFamily="2" charset="-78"/>
              </a:rPr>
              <a:t>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sz="3200" dirty="0">
                <a:cs typeface="B Nazanin" pitchFamily="2" charset="-78"/>
              </a:rPr>
              <a:t>موقعیت جغرافیایی و </a:t>
            </a:r>
            <a:r>
              <a:rPr lang="fa-IR" sz="3200" dirty="0" smtClean="0">
                <a:cs typeface="B Nazanin" pitchFamily="2" charset="-78"/>
              </a:rPr>
              <a:t>همسایگان</a:t>
            </a:r>
            <a:r>
              <a:rPr lang="en-US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-</a:t>
            </a:r>
            <a:r>
              <a:rPr lang="fa-IR" dirty="0">
                <a:cs typeface="B Nazanin" pitchFamily="2" charset="-78"/>
              </a:rPr>
              <a:t> امپراطوری ایران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62" y="1600200"/>
            <a:ext cx="6963676" cy="4525963"/>
          </a:xfrm>
        </p:spPr>
      </p:pic>
    </p:spTree>
    <p:extLst>
      <p:ext uri="{BB962C8B-B14F-4D97-AF65-F5344CB8AC3E}">
        <p14:creationId xmlns:p14="http://schemas.microsoft.com/office/powerpoint/2010/main" val="151862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sz="2000" dirty="0" smtClean="0">
                <a:cs typeface="B Nazanin" pitchFamily="2" charset="-78"/>
              </a:rPr>
              <a:t>شناخت </a:t>
            </a:r>
            <a:r>
              <a:rPr lang="fa-IR" sz="2000" dirty="0">
                <a:cs typeface="B Nazanin" pitchFamily="2" charset="-78"/>
              </a:rPr>
              <a:t>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sz="3200" dirty="0">
                <a:cs typeface="B Nazanin" pitchFamily="2" charset="-78"/>
              </a:rPr>
              <a:t>موقعیت جغرافیایی و </a:t>
            </a:r>
            <a:r>
              <a:rPr lang="fa-IR" sz="3200" dirty="0" smtClean="0">
                <a:cs typeface="B Nazanin" pitchFamily="2" charset="-78"/>
              </a:rPr>
              <a:t>همسایگان</a:t>
            </a:r>
            <a:r>
              <a:rPr lang="en-US" sz="3200" dirty="0" smtClean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-</a:t>
            </a:r>
            <a:r>
              <a:rPr lang="fa-IR" dirty="0">
                <a:cs typeface="B Nazanin" pitchFamily="2" charset="-78"/>
              </a:rPr>
              <a:t> امپراطوری روم</a:t>
            </a:r>
            <a:endParaRPr lang="en-US" dirty="0">
              <a:cs typeface="B Nazanin" pitchFamily="2" charset="-78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72" y="1600200"/>
            <a:ext cx="6949655" cy="4525963"/>
          </a:xfrm>
        </p:spPr>
      </p:pic>
    </p:spTree>
    <p:extLst>
      <p:ext uri="{BB962C8B-B14F-4D97-AF65-F5344CB8AC3E}">
        <p14:creationId xmlns:p14="http://schemas.microsoft.com/office/powerpoint/2010/main" val="92977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sz="2000" dirty="0">
                <a:cs typeface="B Nazanin" pitchFamily="2" charset="-78"/>
              </a:rPr>
              <a:t>شناخت منطقه </a:t>
            </a:r>
            <a:r>
              <a:rPr lang="fa-IR" sz="2000" dirty="0" smtClean="0">
                <a:cs typeface="B Nazanin" pitchFamily="2" charset="-78"/>
              </a:rPr>
              <a:t>نجران - </a:t>
            </a:r>
            <a:r>
              <a:rPr lang="fa-IR" dirty="0" smtClean="0">
                <a:cs typeface="B Nazanin" pitchFamily="2" charset="-78"/>
              </a:rPr>
              <a:t>اقوام </a:t>
            </a:r>
            <a:r>
              <a:rPr lang="fa-IR" dirty="0">
                <a:cs typeface="B Nazanin" pitchFamily="2" charset="-78"/>
              </a:rPr>
              <a:t>و </a:t>
            </a:r>
            <a:r>
              <a:rPr lang="fa-IR" dirty="0" smtClean="0">
                <a:cs typeface="B Nazanin" pitchFamily="2" charset="-78"/>
              </a:rPr>
              <a:t>ادیان (</a:t>
            </a:r>
            <a:r>
              <a:rPr lang="fa-IR" dirty="0">
                <a:cs typeface="B Nazanin" pitchFamily="2" charset="-78"/>
              </a:rPr>
              <a:t>هم پیمانان)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B Nazanin" pitchFamily="2" charset="-78"/>
              </a:rPr>
              <a:t>امپراطوری روم شرقی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سرزمین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های مسیحی پنج</a:t>
            </a:r>
            <a:r>
              <a:rPr lang="fa-IR" dirty="0">
                <a:cs typeface="Mitra" pitchFamily="2" charset="-78"/>
              </a:rPr>
              <a:t>‌</a:t>
            </a:r>
            <a:r>
              <a:rPr lang="fa-IR" dirty="0" smtClean="0">
                <a:cs typeface="B Nazanin" pitchFamily="2" charset="-78"/>
              </a:rPr>
              <a:t>گانه آفریقایی (سودان، ثوبه، حبشه، علوه، زغاوه)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مصر (واحات، مریس، قبط)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اقوام محلی (غسّان، لخم، جذام، قضاعه)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قبائل مسیحی (حیره، تغلب بنت وائل، ربیعه بن نزار)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137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Nazanin" pitchFamily="2" charset="-78"/>
              </a:rPr>
              <a:t>موقعیت تاریخی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cs typeface="B Nazanin" pitchFamily="2" charset="-78"/>
              </a:rPr>
              <a:t>مسیحیت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تقسیم روم (شرقی و غربی)</a:t>
            </a:r>
          </a:p>
          <a:p>
            <a:pPr lvl="1" algn="r" rtl="1"/>
            <a:r>
              <a:rPr lang="fa-IR" dirty="0">
                <a:cs typeface="B Nazanin" pitchFamily="2" charset="-78"/>
              </a:rPr>
              <a:t>کلیسا اقوال و نظرات</a:t>
            </a:r>
          </a:p>
          <a:p>
            <a:pPr algn="r" rtl="1"/>
            <a:r>
              <a:rPr lang="fa-IR" dirty="0" smtClean="0">
                <a:cs typeface="B Nazanin" pitchFamily="2" charset="-78"/>
              </a:rPr>
              <a:t>اسلام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بروز و ظهور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پیروزیهای پی در پی</a:t>
            </a:r>
          </a:p>
          <a:p>
            <a:pPr lvl="1" algn="r" rtl="1"/>
            <a:r>
              <a:rPr lang="fa-IR" dirty="0" smtClean="0">
                <a:cs typeface="B Nazanin" pitchFamily="2" charset="-78"/>
              </a:rPr>
              <a:t>گسترش دعوت</a:t>
            </a:r>
            <a:endParaRPr 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088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2472</TotalTime>
  <Words>2151</Words>
  <Application>Microsoft Office PowerPoint</Application>
  <PresentationFormat>On-screen Show (4:3)</PresentationFormat>
  <Paragraphs>307</Paragraphs>
  <Slides>44</Slides>
  <Notes>1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بازخوانی رویداد مباهله</vt:lpstr>
      <vt:lpstr>شناخت منطقه نجران</vt:lpstr>
      <vt:lpstr>شناخت منطقه نجران - موقعیت جغرافیایی و همسایگان</vt:lpstr>
      <vt:lpstr>PowerPoint Presentation</vt:lpstr>
      <vt:lpstr>شناخت منطقه نجران - موقعیت جغرافیایی و همسایگان - نجران</vt:lpstr>
      <vt:lpstr>شناخت منطقه نجران - موقعیت جغرافیایی و همسایگان - امپراطوری ایران</vt:lpstr>
      <vt:lpstr>شناخت منطقه نجران - موقعیت جغرافیایی و همسایگان - امپراطوری روم</vt:lpstr>
      <vt:lpstr>شناخت منطقه نجران - اقوام و ادیان (هم پیمانان)</vt:lpstr>
      <vt:lpstr>موقعیت تاریخی</vt:lpstr>
      <vt:lpstr>موقعیت تاریخی- تقسیم روم (شرقی و غربی)</vt:lpstr>
      <vt:lpstr>موقعیت تاریخی- کلیسا اقوال و نظرات</vt:lpstr>
      <vt:lpstr>موقعیت تاریخی- کلیسا اقوال و نظرات</vt:lpstr>
      <vt:lpstr>موقعیت تاریخی</vt:lpstr>
      <vt:lpstr>موقعیت تاریخی - پیروزی‌های پی در پی</vt:lpstr>
      <vt:lpstr>موقعیت تاریخی - پیروزی‌های پی در پی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ساختار قدرت (شخصیت‌شناسی قدرت)</vt:lpstr>
      <vt:lpstr>شناخت منطقه نجران - ساختار قدرت (شخصیت‌شناسی قدرت)</vt:lpstr>
      <vt:lpstr>PowerPoint Presentation</vt:lpstr>
      <vt:lpstr>بازبینی رویارویی حقیقت و قدرت</vt:lpstr>
      <vt:lpstr>بازبینی رویارویی حقیقت و قدرت</vt:lpstr>
      <vt:lpstr>بازبینی رویارویی حقیقت و قدرت</vt:lpstr>
      <vt:lpstr>بازبینی رویارویی حقیقت و قدرت</vt:lpstr>
      <vt:lpstr>بازبینی رویارویی حقیقت و قدرت</vt:lpstr>
      <vt:lpstr>بازبینی رویارویی حقیقت و قدرت</vt:lpstr>
      <vt:lpstr>بازبینی رویارویی حقیقت و قدرت</vt:lpstr>
      <vt:lpstr>بازبینی رویارویی حقیقت و قدرت</vt:lpstr>
      <vt:lpstr>ورود به پایتخت اسلام</vt:lpstr>
      <vt:lpstr>شکست نقشه اول مسیحیان</vt:lpstr>
      <vt:lpstr>در پیشگاه پیامبر خدا</vt:lpstr>
      <vt:lpstr>جدال اندیشه‌ها</vt:lpstr>
      <vt:lpstr>حقیقت در بوته آزمایش</vt:lpstr>
      <vt:lpstr>تلاش برای رهایی</vt:lpstr>
      <vt:lpstr>آخرین تیر ترکش</vt:lpstr>
      <vt:lpstr>لجاجت در عدم پذیرش کلام حق</vt:lpstr>
      <vt:lpstr>تردید و تصمیم</vt:lpstr>
      <vt:lpstr>صبح مباهله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بررسی ویژگیهای زمانی و مکانی و بازخوانی رویداد مباهله</dc:title>
  <dc:creator>Sony</dc:creator>
  <cp:lastModifiedBy>M.M Mofidi</cp:lastModifiedBy>
  <cp:revision>149</cp:revision>
  <dcterms:created xsi:type="dcterms:W3CDTF">2006-08-16T00:00:00Z</dcterms:created>
  <dcterms:modified xsi:type="dcterms:W3CDTF">2012-11-09T05:17:46Z</dcterms:modified>
</cp:coreProperties>
</file>